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50"/>
  </p:notesMasterIdLst>
  <p:sldIdLst>
    <p:sldId id="257" r:id="rId2"/>
    <p:sldId id="258" r:id="rId3"/>
    <p:sldId id="259" r:id="rId4"/>
    <p:sldId id="260" r:id="rId5"/>
    <p:sldId id="261" r:id="rId6"/>
    <p:sldId id="264" r:id="rId7"/>
    <p:sldId id="262" r:id="rId8"/>
    <p:sldId id="263" r:id="rId9"/>
    <p:sldId id="265" r:id="rId10"/>
    <p:sldId id="266" r:id="rId11"/>
    <p:sldId id="271" r:id="rId12"/>
    <p:sldId id="267" r:id="rId13"/>
    <p:sldId id="268" r:id="rId14"/>
    <p:sldId id="269" r:id="rId15"/>
    <p:sldId id="270" r:id="rId16"/>
    <p:sldId id="272" r:id="rId17"/>
    <p:sldId id="273" r:id="rId18"/>
    <p:sldId id="276" r:id="rId19"/>
    <p:sldId id="277" r:id="rId20"/>
    <p:sldId id="278" r:id="rId21"/>
    <p:sldId id="279" r:id="rId22"/>
    <p:sldId id="280" r:id="rId23"/>
    <p:sldId id="281" r:id="rId24"/>
    <p:sldId id="282" r:id="rId25"/>
    <p:sldId id="274" r:id="rId26"/>
    <p:sldId id="275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5" r:id="rId49"/>
    <p:sldId id="306" r:id="rId50"/>
    <p:sldId id="307" r:id="rId51"/>
    <p:sldId id="308" r:id="rId52"/>
    <p:sldId id="309" r:id="rId53"/>
    <p:sldId id="310" r:id="rId54"/>
    <p:sldId id="311" r:id="rId55"/>
    <p:sldId id="312" r:id="rId56"/>
    <p:sldId id="313" r:id="rId57"/>
    <p:sldId id="314" r:id="rId58"/>
    <p:sldId id="315" r:id="rId59"/>
    <p:sldId id="316" r:id="rId60"/>
    <p:sldId id="317" r:id="rId61"/>
    <p:sldId id="319" r:id="rId62"/>
    <p:sldId id="320" r:id="rId63"/>
    <p:sldId id="321" r:id="rId64"/>
    <p:sldId id="322" r:id="rId65"/>
    <p:sldId id="324" r:id="rId66"/>
    <p:sldId id="323" r:id="rId67"/>
    <p:sldId id="325" r:id="rId68"/>
    <p:sldId id="326" r:id="rId69"/>
    <p:sldId id="327" r:id="rId70"/>
    <p:sldId id="328" r:id="rId71"/>
    <p:sldId id="329" r:id="rId72"/>
    <p:sldId id="330" r:id="rId73"/>
    <p:sldId id="331" r:id="rId74"/>
    <p:sldId id="332" r:id="rId75"/>
    <p:sldId id="333" r:id="rId76"/>
    <p:sldId id="334" r:id="rId77"/>
    <p:sldId id="335" r:id="rId78"/>
    <p:sldId id="336" r:id="rId79"/>
    <p:sldId id="337" r:id="rId80"/>
    <p:sldId id="338" r:id="rId81"/>
    <p:sldId id="339" r:id="rId82"/>
    <p:sldId id="342" r:id="rId83"/>
    <p:sldId id="341" r:id="rId84"/>
    <p:sldId id="340" r:id="rId85"/>
    <p:sldId id="343" r:id="rId86"/>
    <p:sldId id="344" r:id="rId87"/>
    <p:sldId id="345" r:id="rId88"/>
    <p:sldId id="347" r:id="rId89"/>
    <p:sldId id="348" r:id="rId90"/>
    <p:sldId id="349" r:id="rId91"/>
    <p:sldId id="350" r:id="rId92"/>
    <p:sldId id="351" r:id="rId93"/>
    <p:sldId id="352" r:id="rId94"/>
    <p:sldId id="353" r:id="rId95"/>
    <p:sldId id="354" r:id="rId96"/>
    <p:sldId id="355" r:id="rId97"/>
    <p:sldId id="346" r:id="rId98"/>
    <p:sldId id="357" r:id="rId99"/>
    <p:sldId id="406" r:id="rId100"/>
    <p:sldId id="358" r:id="rId101"/>
    <p:sldId id="360" r:id="rId102"/>
    <p:sldId id="361" r:id="rId103"/>
    <p:sldId id="362" r:id="rId104"/>
    <p:sldId id="363" r:id="rId105"/>
    <p:sldId id="364" r:id="rId106"/>
    <p:sldId id="365" r:id="rId107"/>
    <p:sldId id="366" r:id="rId108"/>
    <p:sldId id="367" r:id="rId109"/>
    <p:sldId id="368" r:id="rId110"/>
    <p:sldId id="369" r:id="rId111"/>
    <p:sldId id="370" r:id="rId112"/>
    <p:sldId id="371" r:id="rId113"/>
    <p:sldId id="372" r:id="rId114"/>
    <p:sldId id="373" r:id="rId115"/>
    <p:sldId id="374" r:id="rId116"/>
    <p:sldId id="375" r:id="rId117"/>
    <p:sldId id="376" r:id="rId118"/>
    <p:sldId id="377" r:id="rId119"/>
    <p:sldId id="378" r:id="rId120"/>
    <p:sldId id="379" r:id="rId121"/>
    <p:sldId id="380" r:id="rId122"/>
    <p:sldId id="381" r:id="rId123"/>
    <p:sldId id="383" r:id="rId124"/>
    <p:sldId id="382" r:id="rId125"/>
    <p:sldId id="384" r:id="rId126"/>
    <p:sldId id="385" r:id="rId127"/>
    <p:sldId id="386" r:id="rId128"/>
    <p:sldId id="387" r:id="rId129"/>
    <p:sldId id="388" r:id="rId130"/>
    <p:sldId id="389" r:id="rId131"/>
    <p:sldId id="390" r:id="rId132"/>
    <p:sldId id="391" r:id="rId133"/>
    <p:sldId id="394" r:id="rId134"/>
    <p:sldId id="395" r:id="rId135"/>
    <p:sldId id="396" r:id="rId136"/>
    <p:sldId id="392" r:id="rId137"/>
    <p:sldId id="393" r:id="rId138"/>
    <p:sldId id="397" r:id="rId139"/>
    <p:sldId id="398" r:id="rId140"/>
    <p:sldId id="399" r:id="rId141"/>
    <p:sldId id="400" r:id="rId142"/>
    <p:sldId id="401" r:id="rId143"/>
    <p:sldId id="402" r:id="rId144"/>
    <p:sldId id="403" r:id="rId145"/>
    <p:sldId id="404" r:id="rId146"/>
    <p:sldId id="405" r:id="rId147"/>
    <p:sldId id="407" r:id="rId148"/>
    <p:sldId id="408" r:id="rId14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B11AAB0-398A-4271-837B-BFF35A76EDAE}">
          <p14:sldIdLst>
            <p14:sldId id="257"/>
            <p14:sldId id="258"/>
            <p14:sldId id="259"/>
            <p14:sldId id="260"/>
            <p14:sldId id="261"/>
            <p14:sldId id="264"/>
            <p14:sldId id="262"/>
            <p14:sldId id="263"/>
            <p14:sldId id="265"/>
            <p14:sldId id="266"/>
            <p14:sldId id="271"/>
            <p14:sldId id="267"/>
            <p14:sldId id="268"/>
            <p14:sldId id="269"/>
            <p14:sldId id="270"/>
            <p14:sldId id="272"/>
            <p14:sldId id="273"/>
            <p14:sldId id="276"/>
            <p14:sldId id="277"/>
            <p14:sldId id="278"/>
            <p14:sldId id="279"/>
            <p14:sldId id="280"/>
            <p14:sldId id="281"/>
            <p14:sldId id="282"/>
            <p14:sldId id="274"/>
            <p14:sldId id="275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5"/>
            <p14:sldId id="306"/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  <p14:sldId id="315"/>
            <p14:sldId id="316"/>
            <p14:sldId id="317"/>
            <p14:sldId id="319"/>
            <p14:sldId id="320"/>
            <p14:sldId id="321"/>
            <p14:sldId id="322"/>
            <p14:sldId id="324"/>
            <p14:sldId id="323"/>
            <p14:sldId id="325"/>
            <p14:sldId id="326"/>
            <p14:sldId id="327"/>
            <p14:sldId id="328"/>
            <p14:sldId id="329"/>
            <p14:sldId id="330"/>
            <p14:sldId id="331"/>
            <p14:sldId id="332"/>
            <p14:sldId id="333"/>
            <p14:sldId id="334"/>
            <p14:sldId id="335"/>
            <p14:sldId id="336"/>
            <p14:sldId id="337"/>
            <p14:sldId id="338"/>
            <p14:sldId id="339"/>
            <p14:sldId id="342"/>
            <p14:sldId id="341"/>
            <p14:sldId id="340"/>
            <p14:sldId id="343"/>
            <p14:sldId id="344"/>
            <p14:sldId id="345"/>
            <p14:sldId id="347"/>
            <p14:sldId id="348"/>
            <p14:sldId id="349"/>
            <p14:sldId id="350"/>
            <p14:sldId id="351"/>
            <p14:sldId id="352"/>
            <p14:sldId id="353"/>
            <p14:sldId id="354"/>
            <p14:sldId id="355"/>
            <p14:sldId id="346"/>
            <p14:sldId id="357"/>
            <p14:sldId id="406"/>
            <p14:sldId id="358"/>
            <p14:sldId id="360"/>
            <p14:sldId id="361"/>
            <p14:sldId id="362"/>
            <p14:sldId id="363"/>
            <p14:sldId id="364"/>
            <p14:sldId id="365"/>
            <p14:sldId id="366"/>
            <p14:sldId id="367"/>
            <p14:sldId id="368"/>
            <p14:sldId id="369"/>
            <p14:sldId id="370"/>
            <p14:sldId id="371"/>
            <p14:sldId id="372"/>
            <p14:sldId id="373"/>
            <p14:sldId id="374"/>
            <p14:sldId id="375"/>
            <p14:sldId id="376"/>
            <p14:sldId id="377"/>
            <p14:sldId id="378"/>
            <p14:sldId id="379"/>
            <p14:sldId id="380"/>
            <p14:sldId id="381"/>
            <p14:sldId id="383"/>
            <p14:sldId id="382"/>
            <p14:sldId id="384"/>
            <p14:sldId id="385"/>
            <p14:sldId id="386"/>
            <p14:sldId id="387"/>
            <p14:sldId id="388"/>
            <p14:sldId id="389"/>
            <p14:sldId id="390"/>
            <p14:sldId id="391"/>
            <p14:sldId id="394"/>
            <p14:sldId id="395"/>
            <p14:sldId id="396"/>
            <p14:sldId id="392"/>
            <p14:sldId id="393"/>
            <p14:sldId id="397"/>
            <p14:sldId id="398"/>
            <p14:sldId id="399"/>
            <p14:sldId id="400"/>
            <p14:sldId id="401"/>
            <p14:sldId id="402"/>
            <p14:sldId id="403"/>
            <p14:sldId id="404"/>
            <p14:sldId id="405"/>
            <p14:sldId id="407"/>
            <p14:sldId id="408"/>
          </p14:sldIdLst>
        </p14:section>
        <p14:section name="Untitled Section" id="{38A093A6-D6DB-48B3-8A89-D297ED7E8D15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FF33"/>
    <a:srgbClr val="33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3" d="100"/>
          <a:sy n="63" d="100"/>
        </p:scale>
        <p:origin x="80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notesMaster" Target="notesMasters/notesMaster1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presProps" Target="pres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theme" Target="theme/theme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tableStyles" Target="tableStyles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845618-0C4A-4B96-860C-5C0F44C15D61}" type="datetimeFigureOut">
              <a:rPr lang="en-IN" smtClean="0"/>
              <a:t>19-06-2025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F5327E-F02F-4678-902D-675516239F2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297468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6/19/2025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6/19/2025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6/19/2025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  <a:solidFill>
            <a:schemeClr val="accent1">
              <a:lumMod val="75000"/>
              <a:alpha val="40000"/>
            </a:schemeClr>
          </a:solidFill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30"/>
            <a:ext cx="2356674" cy="6853283"/>
            <a:chOff x="6627813" y="195452"/>
            <a:chExt cx="1952625" cy="5678299"/>
          </a:xfrm>
          <a:solidFill>
            <a:schemeClr val="accent1"/>
          </a:solidFill>
        </p:grpSpPr>
        <p:sp>
          <p:nvSpPr>
            <p:cNvPr id="11" name="Freeform 27"/>
            <p:cNvSpPr/>
            <p:nvPr/>
          </p:nvSpPr>
          <p:spPr bwMode="auto">
            <a:xfrm>
              <a:off x="6627813" y="195452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6/19/2025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4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6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AU" sz="9600" dirty="0">
                <a:solidFill>
                  <a:srgbClr val="FFC000"/>
                </a:solidFill>
              </a:rPr>
              <a:t>Node.js</a:t>
            </a:r>
            <a:endParaRPr lang="en-IN" sz="9600" dirty="0">
              <a:solidFill>
                <a:srgbClr val="FFC000"/>
              </a:solidFill>
            </a:endParaRPr>
          </a:p>
        </p:txBody>
      </p:sp>
      <p:pic>
        <p:nvPicPr>
          <p:cNvPr id="1028" name="Picture 4" descr="Node.js | Google Cloud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23" t="22584" r="21739" b="25651"/>
          <a:stretch/>
        </p:blipFill>
        <p:spPr bwMode="auto">
          <a:xfrm>
            <a:off x="2837469" y="2692716"/>
            <a:ext cx="2950590" cy="1498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20718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Rename a file in node.js(sync Method)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sz="3200" dirty="0">
                <a:solidFill>
                  <a:srgbClr val="00B0F0"/>
                </a:solidFill>
              </a:rPr>
              <a:t>fs.renameSync(“old path ” , ” new path”)</a:t>
            </a:r>
            <a:endParaRPr lang="en-IN" sz="32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125894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Add new connection in mongodb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1538" y="2133600"/>
            <a:ext cx="8674460" cy="3778250"/>
          </a:xfrm>
        </p:spPr>
      </p:pic>
    </p:spTree>
    <p:extLst>
      <p:ext uri="{BB962C8B-B14F-4D97-AF65-F5344CB8AC3E}">
        <p14:creationId xmlns:p14="http://schemas.microsoft.com/office/powerpoint/2010/main" val="71142105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Create Database 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Use - </a:t>
            </a:r>
            <a:r>
              <a:rPr lang="en-US" dirty="0"/>
              <a:t>the use command is used to switch between databases or to create a new database.</a:t>
            </a:r>
          </a:p>
          <a:p>
            <a:endParaRPr lang="en-US" dirty="0"/>
          </a:p>
          <a:p>
            <a:endParaRPr lang="en-US" dirty="0"/>
          </a:p>
          <a:p>
            <a:r>
              <a:rPr lang="en-AU" dirty="0"/>
              <a:t> 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617" y="3324859"/>
            <a:ext cx="3429479" cy="81926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617" y="4584698"/>
            <a:ext cx="3429479" cy="88594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5784" y="2858052"/>
            <a:ext cx="3286584" cy="362000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7956223" y="2894029"/>
            <a:ext cx="1989055" cy="2733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9"/>
          <p:cNvSpPr/>
          <p:nvPr/>
        </p:nvSpPr>
        <p:spPr>
          <a:xfrm>
            <a:off x="7956223" y="4506012"/>
            <a:ext cx="2667785" cy="320512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5938887" y="5618375"/>
            <a:ext cx="2309567" cy="5184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846895" y="5792083"/>
            <a:ext cx="3082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Need atleast one data</a:t>
            </a:r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F5C80D-B74F-4CC4-8FE5-AA00CEA7E6B7}"/>
              </a:ext>
            </a:extLst>
          </p:cNvPr>
          <p:cNvSpPr txBox="1"/>
          <p:nvPr/>
        </p:nvSpPr>
        <p:spPr>
          <a:xfrm>
            <a:off x="8547315" y="565688"/>
            <a:ext cx="20766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err="1"/>
              <a:t>mongod</a:t>
            </a:r>
            <a:r>
              <a:rPr lang="en-IN" dirty="0"/>
              <a:t> –version</a:t>
            </a:r>
          </a:p>
          <a:p>
            <a:endParaRPr lang="en-AU" dirty="0"/>
          </a:p>
          <a:p>
            <a:r>
              <a:rPr lang="en-AU" dirty="0"/>
              <a:t>m</a:t>
            </a:r>
            <a:r>
              <a:rPr lang="en-IN" dirty="0" err="1"/>
              <a:t>ongosh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1486706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Insertion of data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925" y="1471389"/>
            <a:ext cx="8211696" cy="2972215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925" y="4686405"/>
            <a:ext cx="3029373" cy="201005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696066" y="4686405"/>
            <a:ext cx="1979629" cy="281521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8400488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Showing collection or data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3631" y="2526385"/>
            <a:ext cx="6744641" cy="2891650"/>
          </a:xfrm>
        </p:spPr>
      </p:pic>
      <p:sp>
        <p:nvSpPr>
          <p:cNvPr id="5" name="Rectangle 4"/>
          <p:cNvSpPr/>
          <p:nvPr/>
        </p:nvSpPr>
        <p:spPr>
          <a:xfrm>
            <a:off x="2828041" y="2526385"/>
            <a:ext cx="3073138" cy="40535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/>
          <p:cNvSpPr/>
          <p:nvPr/>
        </p:nvSpPr>
        <p:spPr>
          <a:xfrm>
            <a:off x="2828041" y="3186260"/>
            <a:ext cx="3883844" cy="23567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/>
          <p:cNvSpPr txBox="1"/>
          <p:nvPr/>
        </p:nvSpPr>
        <p:spPr>
          <a:xfrm>
            <a:off x="2703631" y="5893244"/>
            <a:ext cx="5928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To exit use ctr+c  </a:t>
            </a:r>
            <a:r>
              <a:rPr lang="en-AU" dirty="0">
                <a:sym typeface="Wingdings" panose="05000000000000000000" pitchFamily="2" charset="2"/>
              </a:rPr>
              <a:t> two times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3577956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CRUD Operation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Insert Multiple documents </a:t>
            </a:r>
          </a:p>
          <a:p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8605" y="2849986"/>
            <a:ext cx="5161181" cy="234484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969"/>
          <a:stretch/>
        </p:blipFill>
        <p:spPr>
          <a:xfrm>
            <a:off x="6761381" y="1078942"/>
            <a:ext cx="5333209" cy="551082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834433" y="1078942"/>
            <a:ext cx="2516957" cy="2596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1326614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CRUD Operation</a:t>
            </a:r>
            <a:endParaRPr lang="en-IN" dirty="0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8218650" y="1914034"/>
            <a:ext cx="1583703" cy="2733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9802353" y="1914034"/>
            <a:ext cx="16025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Access single data</a:t>
            </a:r>
            <a:endParaRPr lang="en-IN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404" y="1819917"/>
            <a:ext cx="7401958" cy="4858428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051404" y="1819917"/>
            <a:ext cx="4703975" cy="3011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Rectangle 12"/>
          <p:cNvSpPr/>
          <p:nvPr/>
        </p:nvSpPr>
        <p:spPr>
          <a:xfrm>
            <a:off x="1121790" y="4249131"/>
            <a:ext cx="5213022" cy="219174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31335724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CRUD Operation MongoDB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Update Data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4808" y="3021629"/>
            <a:ext cx="10059804" cy="2191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578415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MongoDB Crud operation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23410" y="1586845"/>
            <a:ext cx="8915400" cy="3777622"/>
          </a:xfrm>
        </p:spPr>
        <p:txBody>
          <a:bodyPr/>
          <a:lstStyle/>
          <a:p>
            <a:r>
              <a:rPr lang="en-AU" dirty="0"/>
              <a:t>Delete </a:t>
            </a:r>
          </a:p>
          <a:p>
            <a:pPr marL="0" indent="0">
              <a:buNone/>
            </a:pPr>
            <a:r>
              <a:rPr lang="en-AU" dirty="0"/>
              <a:t>    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5106" y="2058186"/>
            <a:ext cx="8700940" cy="459169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725107" y="2092751"/>
            <a:ext cx="6947554" cy="301657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1369363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err="1"/>
              <a:t>MongoDb</a:t>
            </a:r>
            <a:r>
              <a:rPr lang="en-AU" dirty="0"/>
              <a:t> GUI Application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9213" y="2530552"/>
            <a:ext cx="8915400" cy="2984346"/>
          </a:xfrm>
        </p:spPr>
      </p:pic>
    </p:spTree>
    <p:extLst>
      <p:ext uri="{BB962C8B-B14F-4D97-AF65-F5344CB8AC3E}">
        <p14:creationId xmlns:p14="http://schemas.microsoft.com/office/powerpoint/2010/main" val="402150782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3130" y="1102936"/>
            <a:ext cx="9473937" cy="5118753"/>
          </a:xfrm>
        </p:spPr>
      </p:pic>
    </p:spTree>
    <p:extLst>
      <p:ext uri="{BB962C8B-B14F-4D97-AF65-F5344CB8AC3E}">
        <p14:creationId xmlns:p14="http://schemas.microsoft.com/office/powerpoint/2010/main" val="38264616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Delete a file in node.js using sync method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sz="3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fs.unlinkSync(“ name of file “);</a:t>
            </a:r>
            <a:endParaRPr lang="en-IN" sz="36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7661277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sz="4800" dirty="0">
                <a:solidFill>
                  <a:schemeClr val="tx1"/>
                </a:solidFill>
              </a:rPr>
              <a:t>Mongoose</a:t>
            </a:r>
            <a:endParaRPr lang="en-IN" sz="4800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rgbClr val="99FF33"/>
                </a:solidFill>
              </a:rPr>
              <a:t>Mongoose is a Node.js library that provides a way to interact with MongoDB using an object-oriented approach. It allows you to define schemas for your data, perform CRUD operations, and add validations or middleware easily.</a:t>
            </a:r>
            <a:endParaRPr lang="en-IN" sz="2800" dirty="0">
              <a:solidFill>
                <a:srgbClr val="99FF33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4442" y="5110028"/>
            <a:ext cx="4782217" cy="1219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023924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Mongoose connection with database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1745" y="1750242"/>
            <a:ext cx="7891728" cy="4663127"/>
          </a:xfrm>
        </p:spPr>
      </p:pic>
      <p:cxnSp>
        <p:nvCxnSpPr>
          <p:cNvPr id="6" name="Straight Arrow Connector 5"/>
          <p:cNvCxnSpPr/>
          <p:nvPr/>
        </p:nvCxnSpPr>
        <p:spPr>
          <a:xfrm flipV="1">
            <a:off x="8088198" y="3035431"/>
            <a:ext cx="1781666" cy="3770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0058400" y="2611225"/>
            <a:ext cx="15742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Database name</a:t>
            </a:r>
            <a:endParaRPr lang="en-IN" dirty="0"/>
          </a:p>
        </p:txBody>
      </p:sp>
      <p:sp>
        <p:nvSpPr>
          <p:cNvPr id="10" name="TextBox 9"/>
          <p:cNvSpPr txBox="1"/>
          <p:nvPr/>
        </p:nvSpPr>
        <p:spPr>
          <a:xfrm>
            <a:off x="7674798" y="3814842"/>
            <a:ext cx="4142278" cy="1323439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Mongoose operations (e.g., .connect(), .find(), .save()) return Promises because interacting with the database is time-consuming. async/await lets you handle these Promises easily.</a:t>
            </a:r>
            <a:endParaRPr lang="en-IN" sz="1600" dirty="0"/>
          </a:p>
        </p:txBody>
      </p:sp>
      <p:sp>
        <p:nvSpPr>
          <p:cNvPr id="11" name="TextBox 10"/>
          <p:cNvSpPr txBox="1"/>
          <p:nvPr/>
        </p:nvSpPr>
        <p:spPr>
          <a:xfrm>
            <a:off x="7959558" y="5369771"/>
            <a:ext cx="3384222" cy="1077218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Error Handling: With try...catch, you can handle errors more cleanly compared to .catch() in Promises.</a:t>
            </a:r>
            <a:endParaRPr lang="en-IN" sz="1600" dirty="0"/>
          </a:p>
        </p:txBody>
      </p:sp>
    </p:spTree>
    <p:extLst>
      <p:ext uri="{BB962C8B-B14F-4D97-AF65-F5344CB8AC3E}">
        <p14:creationId xmlns:p14="http://schemas.microsoft.com/office/powerpoint/2010/main" val="1993653282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CRUD operations using mongoose 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925" y="2161880"/>
            <a:ext cx="8115924" cy="3778250"/>
          </a:xfrm>
        </p:spPr>
      </p:pic>
    </p:spTree>
    <p:extLst>
      <p:ext uri="{BB962C8B-B14F-4D97-AF65-F5344CB8AC3E}">
        <p14:creationId xmlns:p14="http://schemas.microsoft.com/office/powerpoint/2010/main" val="329803291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CRUD operations using mongoose </a:t>
            </a:r>
            <a:endParaRPr lang="en-IN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925" y="2105320"/>
            <a:ext cx="7963608" cy="3778250"/>
          </a:xfrm>
        </p:spPr>
      </p:pic>
    </p:spTree>
    <p:extLst>
      <p:ext uri="{BB962C8B-B14F-4D97-AF65-F5344CB8AC3E}">
        <p14:creationId xmlns:p14="http://schemas.microsoft.com/office/powerpoint/2010/main" val="634903896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CRUD operations using mongoose 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925" y="1905001"/>
            <a:ext cx="8915400" cy="4109300"/>
          </a:xfrm>
        </p:spPr>
      </p:pic>
    </p:spTree>
    <p:extLst>
      <p:ext uri="{BB962C8B-B14F-4D97-AF65-F5344CB8AC3E}">
        <p14:creationId xmlns:p14="http://schemas.microsoft.com/office/powerpoint/2010/main" val="2380442777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CRUD operations using mongoose 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925" y="2067611"/>
            <a:ext cx="8125351" cy="4265163"/>
          </a:xfrm>
        </p:spPr>
      </p:pic>
    </p:spTree>
    <p:extLst>
      <p:ext uri="{BB962C8B-B14F-4D97-AF65-F5344CB8AC3E}">
        <p14:creationId xmlns:p14="http://schemas.microsoft.com/office/powerpoint/2010/main" val="3863503282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CRUD operations using mongoose 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8143" y="2174617"/>
            <a:ext cx="8697539" cy="3696216"/>
          </a:xfrm>
        </p:spPr>
      </p:pic>
    </p:spTree>
    <p:extLst>
      <p:ext uri="{BB962C8B-B14F-4D97-AF65-F5344CB8AC3E}">
        <p14:creationId xmlns:p14="http://schemas.microsoft.com/office/powerpoint/2010/main" val="1866549866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/>
              <a:t>Find Active users in Mongoose</a:t>
            </a:r>
            <a:endParaRPr lang="en-IN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0459" y="1633979"/>
            <a:ext cx="7909088" cy="4719687"/>
          </a:xfrm>
        </p:spPr>
      </p:pic>
      <p:sp>
        <p:nvSpPr>
          <p:cNvPr id="3" name="TextBox 2"/>
          <p:cNvSpPr txBox="1"/>
          <p:nvPr/>
        </p:nvSpPr>
        <p:spPr>
          <a:xfrm>
            <a:off x="7814821" y="3817855"/>
            <a:ext cx="222472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index refers to the current element's index in the loop (which is a zero-based index, starting at 0). By adding 1 to index, you change the numbering to start from 1 instead of 0.</a:t>
            </a:r>
            <a:endParaRPr lang="en-IN" sz="1200" dirty="0"/>
          </a:p>
        </p:txBody>
      </p:sp>
    </p:spTree>
    <p:extLst>
      <p:ext uri="{BB962C8B-B14F-4D97-AF65-F5344CB8AC3E}">
        <p14:creationId xmlns:p14="http://schemas.microsoft.com/office/powerpoint/2010/main" val="174090198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Bulk operations in mongoose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92D050"/>
                </a:solidFill>
              </a:rPr>
              <a:t>Bulk operations in MongoDB allow you to execute multiple operations (insert, update, delete, etc.) in a single network request.</a:t>
            </a:r>
          </a:p>
          <a:p>
            <a:r>
              <a:rPr lang="en-US" dirty="0">
                <a:solidFill>
                  <a:srgbClr val="92D050"/>
                </a:solidFill>
              </a:rPr>
              <a:t> This is particularly useful when you need to perform many operations at once, as it minimizes the overhead of multiple database round-trips, making it more efficient.</a:t>
            </a:r>
          </a:p>
          <a:p>
            <a:r>
              <a:rPr lang="en-US" dirty="0">
                <a:solidFill>
                  <a:srgbClr val="92D050"/>
                </a:solidFill>
              </a:rPr>
              <a:t> MongoDB supports bulk write operations through the bulkWrite() method. </a:t>
            </a:r>
          </a:p>
          <a:p>
            <a:r>
              <a:rPr lang="en-US" dirty="0">
                <a:solidFill>
                  <a:srgbClr val="92D050"/>
                </a:solidFill>
              </a:rPr>
              <a:t>It allows you to combine various types of operations like insertOne, updateOne, deleteOne, etc., into one single request.</a:t>
            </a:r>
            <a:endParaRPr lang="en-IN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0883032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Bulk operations in mongoose</a:t>
            </a:r>
            <a:endParaRPr lang="en-IN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37" r="30073"/>
          <a:stretch/>
        </p:blipFill>
        <p:spPr>
          <a:xfrm>
            <a:off x="169682" y="1366887"/>
            <a:ext cx="6655324" cy="5491113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4136" y="2124277"/>
            <a:ext cx="5297864" cy="3439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260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Node.js Modules(Asyn)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Callback function must required.</a:t>
            </a:r>
          </a:p>
          <a:p>
            <a:r>
              <a:rPr lang="en-US" dirty="0"/>
              <a:t>Asynchronous file methods take a callback function as their last argument.</a:t>
            </a:r>
          </a:p>
          <a:p>
            <a:r>
              <a:rPr lang="en-US" dirty="0"/>
              <a:t> The callback is executed once the operation completes (success or failure).</a:t>
            </a:r>
          </a:p>
          <a:p>
            <a:r>
              <a:rPr lang="en-US" dirty="0"/>
              <a:t>Errors during file operations are passed as the first argument to the callback.</a:t>
            </a:r>
          </a:p>
          <a:p>
            <a:r>
              <a:rPr lang="en-US" dirty="0"/>
              <a:t> It's essential to check for errors to ensure proper handling.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51446055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solidFill>
                  <a:srgbClr val="FFC000"/>
                </a:solidFill>
              </a:rPr>
              <a:t>Mongodb Query operators</a:t>
            </a:r>
            <a:endParaRPr lang="en-IN" dirty="0">
              <a:solidFill>
                <a:srgbClr val="FFC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rgbClr val="92D050"/>
                </a:solidFill>
              </a:rPr>
              <a:t>MongoDB query operators are special symbols or keywords used in MongoDB queries to filter and manipulate data in a collection. They allow you to perform a variety of operations such as comparison, logical, array, and evaluation operations.</a:t>
            </a:r>
            <a:endParaRPr lang="en-IN" sz="2800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1904908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9748" y="3704735"/>
            <a:ext cx="5831277" cy="300243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2248" y="293139"/>
            <a:ext cx="6686276" cy="3128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27787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solidFill>
                  <a:srgbClr val="FFC000"/>
                </a:solidFill>
              </a:rPr>
              <a:t>Mongodb Query operators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3653" y="1997903"/>
            <a:ext cx="8361947" cy="4174295"/>
          </a:xfrm>
        </p:spPr>
      </p:pic>
    </p:spTree>
    <p:extLst>
      <p:ext uri="{BB962C8B-B14F-4D97-AF65-F5344CB8AC3E}">
        <p14:creationId xmlns:p14="http://schemas.microsoft.com/office/powerpoint/2010/main" val="817183952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solidFill>
                  <a:srgbClr val="FFC000"/>
                </a:solidFill>
              </a:rPr>
              <a:t>Mongodb Query operators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8958" y="1756611"/>
            <a:ext cx="8482263" cy="4190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814000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solidFill>
                  <a:srgbClr val="FFC000"/>
                </a:solidFill>
              </a:rPr>
              <a:t>Mongodb Query operators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0451" y="1904999"/>
            <a:ext cx="8695780" cy="4303295"/>
          </a:xfrm>
        </p:spPr>
      </p:pic>
    </p:spTree>
    <p:extLst>
      <p:ext uri="{BB962C8B-B14F-4D97-AF65-F5344CB8AC3E}">
        <p14:creationId xmlns:p14="http://schemas.microsoft.com/office/powerpoint/2010/main" val="3993166827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solidFill>
                  <a:srgbClr val="FFC000"/>
                </a:solidFill>
              </a:rPr>
              <a:t>Mongodb Query operators</a:t>
            </a:r>
            <a:endParaRPr lang="en-IN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8642" y="1905001"/>
            <a:ext cx="8807116" cy="4291262"/>
          </a:xfrm>
        </p:spPr>
      </p:pic>
    </p:spTree>
    <p:extLst>
      <p:ext uri="{BB962C8B-B14F-4D97-AF65-F5344CB8AC3E}">
        <p14:creationId xmlns:p14="http://schemas.microsoft.com/office/powerpoint/2010/main" val="1900961061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C000"/>
                </a:solidFill>
              </a:rPr>
              <a:t>Mongodb Logical Operators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398" y="1755353"/>
            <a:ext cx="6438950" cy="4033151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5472" y="2178230"/>
            <a:ext cx="5331126" cy="3187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431889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solidFill>
                  <a:srgbClr val="92D050"/>
                </a:solidFill>
              </a:rPr>
              <a:t>Validators in mongodb</a:t>
            </a:r>
            <a:endParaRPr lang="en-IN" dirty="0">
              <a:solidFill>
                <a:srgbClr val="92D05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Built-in Validation in Mongoose-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2691" y="2948502"/>
            <a:ext cx="7944959" cy="3191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579433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0818" y="162197"/>
            <a:ext cx="10114407" cy="1280890"/>
          </a:xfrm>
        </p:spPr>
        <p:txBody>
          <a:bodyPr/>
          <a:lstStyle/>
          <a:p>
            <a:r>
              <a:rPr lang="en-AU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Example  - Require , min , max validation</a:t>
            </a:r>
            <a:endParaRPr lang="en-IN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005" y="989814"/>
            <a:ext cx="6126820" cy="5868186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8825" y="1905000"/>
            <a:ext cx="5923175" cy="266737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0746" y="5234106"/>
            <a:ext cx="4534533" cy="962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821316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8545" y="75414"/>
            <a:ext cx="9836068" cy="1253765"/>
          </a:xfrm>
        </p:spPr>
        <p:txBody>
          <a:bodyPr/>
          <a:lstStyle/>
          <a:p>
            <a:r>
              <a:rPr lang="en-AU" dirty="0">
                <a:solidFill>
                  <a:srgbClr val="00B050"/>
                </a:solidFill>
              </a:rPr>
              <a:t>Example - </a:t>
            </a:r>
            <a:r>
              <a:rPr lang="en-US" dirty="0">
                <a:solidFill>
                  <a:srgbClr val="00B050"/>
                </a:solidFill>
              </a:rPr>
              <a:t>minlength and maxlength: String Length Validation</a:t>
            </a:r>
            <a:r>
              <a:rPr lang="en-AU" dirty="0">
                <a:solidFill>
                  <a:srgbClr val="00B050"/>
                </a:solidFill>
              </a:rPr>
              <a:t> </a:t>
            </a:r>
            <a:endParaRPr lang="en-IN" dirty="0">
              <a:solidFill>
                <a:srgbClr val="00B05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14" y="1329179"/>
            <a:ext cx="6350909" cy="531372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6323" y="1517761"/>
            <a:ext cx="5607821" cy="4953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5963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Creating file using async method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925" y="2213334"/>
            <a:ext cx="8158097" cy="3348479"/>
          </a:xfrm>
        </p:spPr>
      </p:pic>
    </p:spTree>
    <p:extLst>
      <p:ext uri="{BB962C8B-B14F-4D97-AF65-F5344CB8AC3E}">
        <p14:creationId xmlns:p14="http://schemas.microsoft.com/office/powerpoint/2010/main" val="3345019392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2414" y="247038"/>
            <a:ext cx="8911687" cy="1280890"/>
          </a:xfrm>
        </p:spPr>
        <p:txBody>
          <a:bodyPr/>
          <a:lstStyle/>
          <a:p>
            <a:r>
              <a:rPr lang="en-AU" dirty="0"/>
              <a:t>Example - enum: Restricting Values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699" y="1285630"/>
            <a:ext cx="5823285" cy="5284852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7678" y="1394929"/>
            <a:ext cx="5815271" cy="4713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40493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7123" y="115063"/>
            <a:ext cx="8911687" cy="1280890"/>
          </a:xfrm>
        </p:spPr>
        <p:txBody>
          <a:bodyPr/>
          <a:lstStyle/>
          <a:p>
            <a:r>
              <a:rPr lang="en-AU" dirty="0">
                <a:solidFill>
                  <a:srgbClr val="99FF33"/>
                </a:solidFill>
              </a:rPr>
              <a:t>Example – Match </a:t>
            </a:r>
            <a:endParaRPr lang="en-IN" dirty="0">
              <a:solidFill>
                <a:srgbClr val="99FF33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893" y="1206631"/>
            <a:ext cx="6334600" cy="5651369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4240" y="1206630"/>
            <a:ext cx="6417760" cy="4656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641689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solidFill>
                  <a:srgbClr val="92D050"/>
                </a:solidFill>
              </a:rPr>
              <a:t>Validators in mongodb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Custom Validator</a:t>
            </a:r>
          </a:p>
        </p:txBody>
      </p:sp>
    </p:spTree>
    <p:extLst>
      <p:ext uri="{BB962C8B-B14F-4D97-AF65-F5344CB8AC3E}">
        <p14:creationId xmlns:p14="http://schemas.microsoft.com/office/powerpoint/2010/main" val="4046538060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79803" y="935194"/>
            <a:ext cx="8911687" cy="1280890"/>
          </a:xfrm>
        </p:spPr>
        <p:txBody>
          <a:bodyPr/>
          <a:lstStyle/>
          <a:p>
            <a:r>
              <a:rPr lang="en-IN" dirty="0">
                <a:solidFill>
                  <a:srgbClr val="3399FF"/>
                </a:solidFill>
              </a:rPr>
              <a:t>MongoDB Aggregation Pipelines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76090" y="2793477"/>
            <a:ext cx="8915400" cy="3777622"/>
          </a:xfrm>
        </p:spPr>
        <p:txBody>
          <a:bodyPr>
            <a:normAutofit/>
          </a:bodyPr>
          <a:lstStyle/>
          <a:p>
            <a:r>
              <a:rPr lang="en-US" sz="2800" dirty="0"/>
              <a:t>Aggregation operations allow you to group, sort, perform calculations, analyze data, and much more.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4086341135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3399FF"/>
                </a:solidFill>
              </a:rPr>
              <a:t>MongoDB  </a:t>
            </a:r>
            <a:r>
              <a:rPr lang="en-AU" dirty="0"/>
              <a:t>Aggrigation example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48" y="2077039"/>
            <a:ext cx="5248207" cy="4634846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57"/>
          <a:stretch/>
        </p:blipFill>
        <p:spPr>
          <a:xfrm>
            <a:off x="6070860" y="2077039"/>
            <a:ext cx="5816340" cy="4201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61785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3399FF"/>
                </a:solidFill>
              </a:rPr>
              <a:t>MongoDB  </a:t>
            </a:r>
            <a:r>
              <a:rPr lang="en-AU" dirty="0"/>
              <a:t>Aggrigation example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846" y="1577418"/>
            <a:ext cx="5944783" cy="5106186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8224" y="2512667"/>
            <a:ext cx="5439534" cy="307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850970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solidFill>
                  <a:srgbClr val="FF0000"/>
                </a:solidFill>
              </a:rPr>
              <a:t>POSTMAN 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AU" dirty="0"/>
              <a:t> 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805" y="1291471"/>
            <a:ext cx="11745796" cy="5467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519294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solidFill>
                  <a:srgbClr val="FFFF00"/>
                </a:solidFill>
              </a:rPr>
              <a:t>Creating Own restfull Api</a:t>
            </a:r>
            <a:endParaRPr lang="en-IN" dirty="0">
              <a:solidFill>
                <a:srgbClr val="FFFF00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9798" y="1593916"/>
            <a:ext cx="9197903" cy="1630052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9824" y="3544478"/>
            <a:ext cx="6872140" cy="3172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171440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75" y="0"/>
            <a:ext cx="8911687" cy="1280890"/>
          </a:xfrm>
        </p:spPr>
        <p:txBody>
          <a:bodyPr/>
          <a:lstStyle/>
          <a:p>
            <a:r>
              <a:rPr lang="en-AU" b="1" dirty="0">
                <a:solidFill>
                  <a:schemeClr val="tx1"/>
                </a:solidFill>
              </a:rPr>
              <a:t>Creating Own restfull Api</a:t>
            </a:r>
            <a:endParaRPr lang="en-IN" b="1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25484" y="612844"/>
            <a:ext cx="5731497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200" dirty="0">
                <a:solidFill>
                  <a:schemeClr val="tx2">
                    <a:lumMod val="50000"/>
                  </a:schemeClr>
                </a:solidFill>
              </a:rPr>
              <a:t>                                                       mkdir APImongo</a:t>
            </a:r>
          </a:p>
          <a:p>
            <a:r>
              <a:rPr lang="en-AU" sz="3200" dirty="0"/>
              <a:t>                                                         </a:t>
            </a:r>
            <a:r>
              <a:rPr lang="en-AU" sz="32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cd APImongo</a:t>
            </a:r>
          </a:p>
          <a:p>
            <a:r>
              <a:rPr lang="en-AU" sz="3200" dirty="0"/>
              <a:t>                                                               </a:t>
            </a:r>
            <a:r>
              <a:rPr lang="en-AU" sz="320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npm</a:t>
            </a:r>
            <a:r>
              <a:rPr lang="en-AU" sz="32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Init</a:t>
            </a:r>
          </a:p>
          <a:p>
            <a:r>
              <a:rPr lang="en-AU" sz="3200" dirty="0"/>
              <a:t>                                                         </a:t>
            </a:r>
            <a:r>
              <a:rPr lang="en-AU" sz="3200" dirty="0" err="1">
                <a:solidFill>
                  <a:srgbClr val="00B050"/>
                </a:solidFill>
              </a:rPr>
              <a:t>npm</a:t>
            </a:r>
            <a:r>
              <a:rPr lang="en-AU" sz="3200" dirty="0">
                <a:solidFill>
                  <a:srgbClr val="00B050"/>
                </a:solidFill>
              </a:rPr>
              <a:t> I express</a:t>
            </a:r>
          </a:p>
          <a:p>
            <a:r>
              <a:rPr lang="en-AU" sz="3200" dirty="0"/>
              <a:t>                                                        </a:t>
            </a:r>
            <a:r>
              <a:rPr lang="en-AU" sz="3200" dirty="0" err="1">
                <a:solidFill>
                  <a:srgbClr val="0070C0"/>
                </a:solidFill>
              </a:rPr>
              <a:t>npm</a:t>
            </a:r>
            <a:r>
              <a:rPr lang="en-AU" sz="3200" dirty="0">
                <a:solidFill>
                  <a:srgbClr val="0070C0"/>
                </a:solidFill>
              </a:rPr>
              <a:t> I mongoose</a:t>
            </a:r>
          </a:p>
          <a:p>
            <a:r>
              <a:rPr lang="en-AU" sz="3200" dirty="0"/>
              <a:t>                                                          </a:t>
            </a:r>
            <a:r>
              <a:rPr lang="en-AU" sz="3200" dirty="0" err="1">
                <a:solidFill>
                  <a:srgbClr val="FF0000"/>
                </a:solidFill>
              </a:rPr>
              <a:t>npm</a:t>
            </a:r>
            <a:r>
              <a:rPr lang="en-AU" sz="3200" dirty="0">
                <a:solidFill>
                  <a:srgbClr val="FF0000"/>
                </a:solidFill>
              </a:rPr>
              <a:t> I validator</a:t>
            </a:r>
            <a:endParaRPr lang="en-IN" sz="3200" dirty="0">
              <a:solidFill>
                <a:srgbClr val="FF000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139203" y="1148915"/>
            <a:ext cx="516519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2800" dirty="0">
                <a:solidFill>
                  <a:srgbClr val="FFC000"/>
                </a:solidFill>
              </a:rPr>
              <a:t>Mkdir src (inside APImongo) </a:t>
            </a:r>
            <a:endParaRPr lang="en-IN" sz="2800" dirty="0"/>
          </a:p>
        </p:txBody>
      </p:sp>
      <p:sp>
        <p:nvSpPr>
          <p:cNvPr id="14" name="Rectangle 13"/>
          <p:cNvSpPr/>
          <p:nvPr/>
        </p:nvSpPr>
        <p:spPr>
          <a:xfrm>
            <a:off x="6238178" y="2208206"/>
            <a:ext cx="480452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2800" dirty="0">
                <a:solidFill>
                  <a:srgbClr val="92D050"/>
                </a:solidFill>
              </a:rPr>
              <a:t>cd src -&gt; type nul &gt; app.js </a:t>
            </a:r>
            <a:endParaRPr lang="en-IN" sz="2800" dirty="0">
              <a:solidFill>
                <a:srgbClr val="92D050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5167" y="2821050"/>
            <a:ext cx="3353268" cy="3886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346017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b="1" dirty="0">
                <a:solidFill>
                  <a:schemeClr val="tx1"/>
                </a:solidFill>
              </a:rPr>
              <a:t>Creating Own restfull Api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181" y="2246722"/>
            <a:ext cx="8915400" cy="377762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sz="3200" b="1" dirty="0">
                <a:solidFill>
                  <a:srgbClr val="FFC000"/>
                </a:solidFill>
              </a:rPr>
              <a:t>                          </a:t>
            </a:r>
          </a:p>
          <a:p>
            <a:pPr marL="0" indent="0">
              <a:buNone/>
            </a:pPr>
            <a:r>
              <a:rPr lang="en-AU" sz="3200" b="1" dirty="0">
                <a:solidFill>
                  <a:srgbClr val="FFC000"/>
                </a:solidFill>
              </a:rPr>
              <a:t>                           </a:t>
            </a:r>
            <a:endParaRPr lang="en-IN" sz="3200" b="1" dirty="0">
              <a:solidFill>
                <a:srgbClr val="FFC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83" y="1491976"/>
            <a:ext cx="6208395" cy="528711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30"/>
          <a:stretch/>
        </p:blipFill>
        <p:spPr>
          <a:xfrm>
            <a:off x="6287678" y="2025450"/>
            <a:ext cx="5904322" cy="4220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018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Append and read using async method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6211" y="2133600"/>
            <a:ext cx="7641403" cy="3778250"/>
          </a:xfrm>
        </p:spPr>
      </p:pic>
    </p:spTree>
    <p:extLst>
      <p:ext uri="{BB962C8B-B14F-4D97-AF65-F5344CB8AC3E}">
        <p14:creationId xmlns:p14="http://schemas.microsoft.com/office/powerpoint/2010/main" val="2342939087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b="1" dirty="0">
                <a:solidFill>
                  <a:schemeClr val="tx1"/>
                </a:solidFill>
              </a:rPr>
              <a:t>Creating Own restfull Api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2239" y="1905000"/>
            <a:ext cx="8568965" cy="4540577"/>
          </a:xfrm>
        </p:spPr>
      </p:pic>
    </p:spTree>
    <p:extLst>
      <p:ext uri="{BB962C8B-B14F-4D97-AF65-F5344CB8AC3E}">
        <p14:creationId xmlns:p14="http://schemas.microsoft.com/office/powerpoint/2010/main" val="1991707102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b="1" dirty="0">
                <a:solidFill>
                  <a:schemeClr val="tx1"/>
                </a:solidFill>
              </a:rPr>
              <a:t>Creating Own restfull Api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645" y="1423448"/>
            <a:ext cx="5716291" cy="5147034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0937" y="3035135"/>
            <a:ext cx="6001063" cy="1409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05926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400" dirty="0"/>
              <a:t>MongoDB Atlas is a fully managed cloud database service that simplifies deploying, maintaining, and scaling MongoDB databases.</a:t>
            </a:r>
          </a:p>
          <a:p>
            <a:r>
              <a:rPr lang="en-US" sz="2400" dirty="0"/>
              <a:t> MongoDB Atlas is a fully managed cloud database service that simplifies deploying, maintaining, and scaling MongoDB databases</a:t>
            </a:r>
          </a:p>
          <a:p>
            <a:r>
              <a:rPr lang="en-US" sz="2400" dirty="0"/>
              <a:t>MongoDB Atlas hosts your database in the cloud. MongoDB Compass is a tool to connect to that database (or any other MongoDB instance) and interact with it locally.</a:t>
            </a:r>
            <a:endParaRPr lang="en-IN" sz="2400" dirty="0"/>
          </a:p>
        </p:txBody>
      </p:sp>
      <p:pic>
        <p:nvPicPr>
          <p:cNvPr id="1026" name="Picture 2" descr="Launching a MongoDB Cluster Using Atlas: A Step-by-Step Guide | by @Harsh |  Mediu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5431" y="381772"/>
            <a:ext cx="4100496" cy="1540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8492817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389" y="1869649"/>
            <a:ext cx="10020692" cy="4823381"/>
          </a:xfrm>
        </p:spPr>
      </p:pic>
      <p:pic>
        <p:nvPicPr>
          <p:cNvPr id="5" name="Picture 2" descr="Launching a MongoDB Cluster Using Atlas: A Step-by-Step Guide | by @Harsh |  Mediu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4470" y="113122"/>
            <a:ext cx="4100496" cy="1540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9754050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267" y="2224725"/>
            <a:ext cx="10793690" cy="4403562"/>
          </a:xfrm>
        </p:spPr>
      </p:pic>
      <p:pic>
        <p:nvPicPr>
          <p:cNvPr id="5" name="Picture 2" descr="Launching a MongoDB Cluster Using Atlas: A Step-by-Step Guide | by @Harsh |  Mediu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5616" y="268651"/>
            <a:ext cx="4100496" cy="1540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3881293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779" y="2571521"/>
            <a:ext cx="11085921" cy="4027242"/>
          </a:xfrm>
        </p:spPr>
      </p:pic>
      <p:pic>
        <p:nvPicPr>
          <p:cNvPr id="5" name="Picture 2" descr="Launching a MongoDB Cluster Using Atlas: A Step-by-Step Guide | by @Harsh |  Mediu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5616" y="268651"/>
            <a:ext cx="4100496" cy="1540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0905324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oftware Development with the MERN Stack: A Modern Approach to Web Application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202" y="143759"/>
            <a:ext cx="11736370" cy="6570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6973653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66C2B-9E9E-45E0-9C69-72C33F9909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JWT Auth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2D1DE7-C020-4287-82CC-524983138D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b="1" dirty="0">
                <a:solidFill>
                  <a:srgbClr val="FFFF00"/>
                </a:solidFill>
              </a:rPr>
              <a:t>JWT Auth</a:t>
            </a:r>
            <a:r>
              <a:rPr lang="en-US" sz="2400" dirty="0">
                <a:solidFill>
                  <a:srgbClr val="FFFF00"/>
                </a:solidFill>
              </a:rPr>
              <a:t> </a:t>
            </a:r>
            <a:r>
              <a:rPr lang="en-US" sz="2400" dirty="0"/>
              <a:t>(short for </a:t>
            </a:r>
            <a:r>
              <a:rPr lang="en-US" sz="2400" b="1" dirty="0"/>
              <a:t>JWT Authentication</a:t>
            </a:r>
            <a:r>
              <a:rPr lang="en-US" sz="2400" dirty="0"/>
              <a:t>) is a method of </a:t>
            </a:r>
            <a:r>
              <a:rPr lang="en-US" sz="2400" b="1" dirty="0"/>
              <a:t>securing web applications</a:t>
            </a:r>
            <a:r>
              <a:rPr lang="en-US" sz="2400" dirty="0"/>
              <a:t> using </a:t>
            </a:r>
            <a:r>
              <a:rPr 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JSON Web Tokens</a:t>
            </a:r>
            <a:r>
              <a:rPr lang="en-US" sz="2400" dirty="0"/>
              <a:t>. It allows a server to verify a user’s identity and grant or deny access to protected resources </a:t>
            </a:r>
            <a:r>
              <a:rPr lang="en-US" sz="2400" b="1" dirty="0">
                <a:solidFill>
                  <a:srgbClr val="92D050"/>
                </a:solidFill>
              </a:rPr>
              <a:t>without needing to store session data</a:t>
            </a:r>
            <a:r>
              <a:rPr lang="en-US" sz="2400" dirty="0">
                <a:solidFill>
                  <a:srgbClr val="92D050"/>
                </a:solidFill>
              </a:rPr>
              <a:t> </a:t>
            </a:r>
            <a:r>
              <a:rPr lang="en-US" sz="2400" dirty="0"/>
              <a:t>on the server.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414573446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EC90A78-902B-4DAC-BBB4-A064C0B50D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70088" y="2204638"/>
            <a:ext cx="8915400" cy="2131223"/>
          </a:xfrm>
        </p:spPr>
      </p:pic>
    </p:spTree>
    <p:extLst>
      <p:ext uri="{BB962C8B-B14F-4D97-AF65-F5344CB8AC3E}">
        <p14:creationId xmlns:p14="http://schemas.microsoft.com/office/powerpoint/2010/main" val="13795581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Convert Buffer data into String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Use     -       </a:t>
            </a:r>
            <a:r>
              <a:rPr lang="en-IN" dirty="0"/>
              <a:t>Unicode Transformation Format - 8-bit</a:t>
            </a:r>
            <a:endParaRPr lang="en-AU" dirty="0"/>
          </a:p>
          <a:p>
            <a:endParaRPr lang="en-AU" dirty="0"/>
          </a:p>
          <a:p>
            <a:pPr marL="0" indent="0">
              <a:buNone/>
            </a:pPr>
            <a:r>
              <a:rPr lang="en-AU" sz="3200" dirty="0">
                <a:solidFill>
                  <a:schemeClr val="accent2">
                    <a:lumMod val="75000"/>
                  </a:schemeClr>
                </a:solidFill>
              </a:rPr>
              <a:t>                             “UTF-8”</a:t>
            </a:r>
            <a:endParaRPr lang="en-IN" sz="32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92240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Os module In node js</a:t>
            </a:r>
            <a:br>
              <a:rPr lang="en-AU" dirty="0"/>
            </a:b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The node:os module provides operating system-related utility methods and properties. </a:t>
            </a:r>
          </a:p>
          <a:p>
            <a:r>
              <a:rPr lang="en-US" dirty="0">
                <a:solidFill>
                  <a:srgbClr val="92D050"/>
                </a:solidFill>
              </a:rPr>
              <a:t>It can be accessed using: </a:t>
            </a:r>
          </a:p>
          <a:p>
            <a:pPr marL="0" indent="0">
              <a:buNone/>
            </a:pPr>
            <a:r>
              <a:rPr lang="en-US" dirty="0">
                <a:solidFill>
                  <a:srgbClr val="92D050"/>
                </a:solidFill>
              </a:rPr>
              <a:t>         </a:t>
            </a:r>
            <a:r>
              <a:rPr lang="en-US" dirty="0" err="1">
                <a:solidFill>
                  <a:srgbClr val="92D050"/>
                </a:solidFill>
              </a:rPr>
              <a:t>const</a:t>
            </a:r>
            <a:r>
              <a:rPr lang="en-US" dirty="0">
                <a:solidFill>
                  <a:srgbClr val="92D050"/>
                </a:solidFill>
              </a:rPr>
              <a:t> os = require('os');</a:t>
            </a:r>
            <a:endParaRPr lang="en-IN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57329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47275" y="633536"/>
            <a:ext cx="8911687" cy="1280890"/>
          </a:xfrm>
        </p:spPr>
        <p:txBody>
          <a:bodyPr/>
          <a:lstStyle/>
          <a:p>
            <a:r>
              <a:rPr lang="en-AU" dirty="0"/>
              <a:t>Commonly used methods in os  module</a:t>
            </a:r>
            <a:endParaRPr lang="en-IN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7275" y="1998482"/>
            <a:ext cx="8692890" cy="4464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6024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5996" y="1498862"/>
            <a:ext cx="8832985" cy="52890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89056" y="263951"/>
            <a:ext cx="5722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Os Module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89303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6" y="624110"/>
            <a:ext cx="4401764" cy="874752"/>
          </a:xfrm>
        </p:spPr>
        <p:txBody>
          <a:bodyPr/>
          <a:lstStyle/>
          <a:p>
            <a:r>
              <a:rPr lang="en-AU" dirty="0"/>
              <a:t>Os module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8403" y="1875934"/>
            <a:ext cx="7520860" cy="3894514"/>
          </a:xfrm>
        </p:spPr>
      </p:pic>
    </p:spTree>
    <p:extLst>
      <p:ext uri="{BB962C8B-B14F-4D97-AF65-F5344CB8AC3E}">
        <p14:creationId xmlns:p14="http://schemas.microsoft.com/office/powerpoint/2010/main" val="26781159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Node.js Introduction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Node.js is an open source server environment</a:t>
            </a:r>
          </a:p>
          <a:p>
            <a:r>
              <a:rPr lang="en-US" dirty="0"/>
              <a:t>Node.js uses JavaScript(browser) on the server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32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  how Node.js handles a file request:</a:t>
            </a:r>
          </a:p>
          <a:p>
            <a:r>
              <a:rPr lang="en-US" dirty="0"/>
              <a:t>Sends the task to the computer's file system.</a:t>
            </a:r>
          </a:p>
          <a:p>
            <a:r>
              <a:rPr lang="en-US" dirty="0"/>
              <a:t>Ready to handle the next request.</a:t>
            </a:r>
          </a:p>
          <a:p>
            <a:r>
              <a:rPr lang="en-US" dirty="0"/>
              <a:t>When the file system has opened and read the file, the server returns the content to the client.</a:t>
            </a:r>
          </a:p>
          <a:p>
            <a:endParaRPr lang="en-US" dirty="0"/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713983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Os module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926" y="2133600"/>
            <a:ext cx="8911686" cy="4355816"/>
          </a:xfrm>
        </p:spPr>
      </p:pic>
    </p:spTree>
    <p:extLst>
      <p:ext uri="{BB962C8B-B14F-4D97-AF65-F5344CB8AC3E}">
        <p14:creationId xmlns:p14="http://schemas.microsoft.com/office/powerpoint/2010/main" val="37372266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Os module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925" y="1775381"/>
            <a:ext cx="8087644" cy="4421429"/>
          </a:xfrm>
        </p:spPr>
      </p:pic>
    </p:spTree>
    <p:extLst>
      <p:ext uri="{BB962C8B-B14F-4D97-AF65-F5344CB8AC3E}">
        <p14:creationId xmlns:p14="http://schemas.microsoft.com/office/powerpoint/2010/main" val="9309798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Create and Export Own module node.js</a:t>
            </a:r>
            <a:endParaRPr lang="en-IN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Export : </a:t>
            </a:r>
          </a:p>
          <a:p>
            <a:endParaRPr lang="en-AU" dirty="0"/>
          </a:p>
          <a:p>
            <a:r>
              <a:rPr lang="en-AU" dirty="0"/>
              <a:t> </a:t>
            </a:r>
            <a:r>
              <a:rPr lang="en-AU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module.exports = name of variable , function you want to export</a:t>
            </a:r>
          </a:p>
          <a:p>
            <a:endParaRPr lang="en-AU" dirty="0"/>
          </a:p>
          <a:p>
            <a:endParaRPr lang="en-AU" dirty="0"/>
          </a:p>
          <a:p>
            <a:r>
              <a:rPr lang="en-AU" dirty="0"/>
              <a:t>Import:</a:t>
            </a:r>
          </a:p>
          <a:p>
            <a:r>
              <a:rPr lang="en-AU" dirty="0">
                <a:solidFill>
                  <a:schemeClr val="tx2">
                    <a:lumMod val="50000"/>
                  </a:schemeClr>
                </a:solidFill>
              </a:rPr>
              <a:t>Create a variable  = require(‘./ name of module’)</a:t>
            </a:r>
          </a:p>
        </p:txBody>
      </p:sp>
    </p:spTree>
    <p:extLst>
      <p:ext uri="{BB962C8B-B14F-4D97-AF65-F5344CB8AC3E}">
        <p14:creationId xmlns:p14="http://schemas.microsoft.com/office/powerpoint/2010/main" val="20765943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Example of import export module 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925" y="1756681"/>
            <a:ext cx="7373379" cy="249589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0919" y="4823854"/>
            <a:ext cx="5837217" cy="962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7346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Import export multiple functions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244" y="2357109"/>
            <a:ext cx="5382376" cy="3048425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3225" y="2548596"/>
            <a:ext cx="4725728" cy="2514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2367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Path Module in node.js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The path module provides utilities for working with file and directory paths.</a:t>
            </a:r>
          </a:p>
          <a:p>
            <a:r>
              <a:rPr lang="en-US" sz="2400" dirty="0"/>
              <a:t> 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It can be accessed using: 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       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</a:rPr>
              <a:t>const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 path = require('path');</a:t>
            </a:r>
            <a:endParaRPr lang="en-IN" sz="24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57332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Path module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6682" y="1690540"/>
            <a:ext cx="7757706" cy="4050384"/>
          </a:xfrm>
        </p:spPr>
      </p:pic>
    </p:spTree>
    <p:extLst>
      <p:ext uri="{BB962C8B-B14F-4D97-AF65-F5344CB8AC3E}">
        <p14:creationId xmlns:p14="http://schemas.microsoft.com/office/powerpoint/2010/main" val="3570201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Path module example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3125" y="2133600"/>
            <a:ext cx="7031898" cy="3778250"/>
          </a:xfrm>
        </p:spPr>
      </p:pic>
    </p:spTree>
    <p:extLst>
      <p:ext uri="{BB962C8B-B14F-4D97-AF65-F5344CB8AC3E}">
        <p14:creationId xmlns:p14="http://schemas.microsoft.com/office/powerpoint/2010/main" val="30150437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Path module example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924" y="2293855"/>
            <a:ext cx="7229805" cy="3778250"/>
          </a:xfrm>
        </p:spPr>
      </p:pic>
    </p:spTree>
    <p:extLst>
      <p:ext uri="{BB962C8B-B14F-4D97-AF65-F5344CB8AC3E}">
        <p14:creationId xmlns:p14="http://schemas.microsoft.com/office/powerpoint/2010/main" val="34620968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Path module example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925" y="2199588"/>
            <a:ext cx="6862940" cy="3778250"/>
          </a:xfrm>
        </p:spPr>
      </p:pic>
    </p:spTree>
    <p:extLst>
      <p:ext uri="{BB962C8B-B14F-4D97-AF65-F5344CB8AC3E}">
        <p14:creationId xmlns:p14="http://schemas.microsoft.com/office/powerpoint/2010/main" val="34199399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Node Js REPL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The REPL feature of node js is very usefull in experimenting with node.js </a:t>
            </a:r>
          </a:p>
          <a:p>
            <a:pPr marL="0" indent="0">
              <a:buNone/>
            </a:pPr>
            <a:r>
              <a:rPr lang="en-AU" dirty="0"/>
              <a:t>     codes and to debug javascript codes . </a:t>
            </a:r>
          </a:p>
          <a:p>
            <a:pPr marL="0" indent="0">
              <a:buNone/>
            </a:pPr>
            <a:r>
              <a:rPr lang="en-AU" dirty="0"/>
              <a:t> </a:t>
            </a:r>
          </a:p>
          <a:p>
            <a:pPr marL="0" indent="0">
              <a:buNone/>
            </a:pPr>
            <a:r>
              <a:rPr lang="en-US" dirty="0"/>
              <a:t>REPL stands for:</a:t>
            </a:r>
          </a:p>
          <a:p>
            <a:pPr marL="0" indent="0">
              <a:buNone/>
            </a:pPr>
            <a:r>
              <a:rPr lang="en-US" dirty="0"/>
              <a:t>Read: The REPL reads user input (JavaScript code). </a:t>
            </a:r>
          </a:p>
          <a:p>
            <a:pPr marL="0" indent="0">
              <a:buNone/>
            </a:pPr>
            <a:r>
              <a:rPr lang="en-US" dirty="0"/>
              <a:t>Eval: The input is evaluated (executed) by the JavaScript engine. </a:t>
            </a:r>
          </a:p>
          <a:p>
            <a:pPr marL="0" indent="0">
              <a:buNone/>
            </a:pPr>
            <a:r>
              <a:rPr lang="en-US" dirty="0"/>
              <a:t>Print: The result of the evaluation is printed to the screen.</a:t>
            </a:r>
          </a:p>
          <a:p>
            <a:pPr marL="0" indent="0">
              <a:buNone/>
            </a:pPr>
            <a:r>
              <a:rPr lang="en-US" dirty="0"/>
              <a:t>Loop: The process repeats (loops), waiting for the next input.</a:t>
            </a:r>
            <a:endParaRPr lang="en-AU" dirty="0"/>
          </a:p>
          <a:p>
            <a:pPr marL="0" indent="0">
              <a:buNone/>
            </a:pPr>
            <a:r>
              <a:rPr lang="en-AU" dirty="0"/>
              <a:t>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770836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NPM Module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NODE PACKAGE MANAGER</a:t>
            </a:r>
          </a:p>
          <a:p>
            <a:endParaRPr lang="en-AU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r>
              <a:rPr lang="en-AU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First initialize </a:t>
            </a:r>
            <a:r>
              <a:rPr lang="en-AU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npm</a:t>
            </a:r>
            <a:r>
              <a:rPr lang="en-AU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(terminal – </a:t>
            </a:r>
            <a:r>
              <a:rPr lang="en-AU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npm</a:t>
            </a:r>
            <a:r>
              <a:rPr lang="en-AU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init)</a:t>
            </a:r>
          </a:p>
          <a:p>
            <a:endParaRPr lang="en-IN" dirty="0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4637988" y="3450210"/>
            <a:ext cx="509047" cy="7729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308049" y="4223208"/>
            <a:ext cx="46756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Create a new file called package.json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26156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Npm module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925" y="2246721"/>
            <a:ext cx="6004320" cy="4116371"/>
          </a:xfrm>
        </p:spPr>
      </p:pic>
    </p:spTree>
    <p:extLst>
      <p:ext uri="{BB962C8B-B14F-4D97-AF65-F5344CB8AC3E}">
        <p14:creationId xmlns:p14="http://schemas.microsoft.com/office/powerpoint/2010/main" val="29479540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NPM dependecies or packages</a:t>
            </a:r>
            <a:br>
              <a:rPr lang="en-AU" dirty="0"/>
            </a:br>
            <a:r>
              <a:rPr lang="en-AU" dirty="0"/>
              <a:t>Chalk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5076" y="1264555"/>
            <a:ext cx="1758246" cy="901831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925" y="2806831"/>
            <a:ext cx="5772956" cy="1752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6930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How to use chalk?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1586" y="1425449"/>
            <a:ext cx="5410432" cy="2200854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6056" y="3909107"/>
            <a:ext cx="6461493" cy="2816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8983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4433" y="3079750"/>
            <a:ext cx="7906986" cy="377825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4433" y="211304"/>
            <a:ext cx="7906986" cy="2699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3027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Validator In </a:t>
            </a:r>
            <a:r>
              <a:rPr lang="en-AU" dirty="0" err="1"/>
              <a:t>npm</a:t>
            </a:r>
            <a:r>
              <a:rPr lang="en-AU" dirty="0"/>
              <a:t> 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validator package is a popular library in Node.js used for validating and sanitizing strings. It provides a wide range of methods to check and manipulate strings, such as validating email addresses, URLs, and phone numbers, or sanitizing input data by trimming or escaping unwanted characters.</a:t>
            </a:r>
            <a:endParaRPr lang="en-IN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1796" y="3940404"/>
            <a:ext cx="7782529" cy="210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19427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Import validator module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9213" y="2178550"/>
            <a:ext cx="8915400" cy="3688350"/>
          </a:xfrm>
        </p:spPr>
      </p:pic>
    </p:spTree>
    <p:extLst>
      <p:ext uri="{BB962C8B-B14F-4D97-AF65-F5344CB8AC3E}">
        <p14:creationId xmlns:p14="http://schemas.microsoft.com/office/powerpoint/2010/main" val="41234154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Common Validation Methods 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8103" y="1412509"/>
            <a:ext cx="8096981" cy="5285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1570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3110" y="181051"/>
            <a:ext cx="8911687" cy="1280890"/>
          </a:xfrm>
        </p:spPr>
        <p:txBody>
          <a:bodyPr/>
          <a:lstStyle/>
          <a:p>
            <a:r>
              <a:rPr lang="en-AU" dirty="0"/>
              <a:t>Common Validation Methods 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5680" y="924612"/>
            <a:ext cx="8644378" cy="267407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5680" y="3765614"/>
            <a:ext cx="8644378" cy="2840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82943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Import Global Modules in npm(nodemon) </a:t>
            </a:r>
            <a:endParaRPr lang="en-IN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5239" y="4214019"/>
            <a:ext cx="4534533" cy="1276528"/>
          </a:xfrm>
        </p:spPr>
      </p:pic>
      <p:sp>
        <p:nvSpPr>
          <p:cNvPr id="8" name="TextBox 7"/>
          <p:cNvSpPr txBox="1"/>
          <p:nvPr/>
        </p:nvSpPr>
        <p:spPr>
          <a:xfrm>
            <a:off x="2395239" y="5725670"/>
            <a:ext cx="4090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Nodemon -v</a:t>
            </a:r>
            <a:endParaRPr lang="en-IN" dirty="0"/>
          </a:p>
        </p:txBody>
      </p:sp>
      <p:sp>
        <p:nvSpPr>
          <p:cNvPr id="9" name="Rectangle 8"/>
          <p:cNvSpPr/>
          <p:nvPr/>
        </p:nvSpPr>
        <p:spPr>
          <a:xfrm>
            <a:off x="2592925" y="1986229"/>
            <a:ext cx="6096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IN" dirty="0"/>
              <a:t>What is Nodemon?</a:t>
            </a:r>
          </a:p>
          <a:p>
            <a:r>
              <a:rPr lang="en-IN" dirty="0"/>
              <a:t> Nodemon is a development tool for Node.js applications that automatically monitors the files in your project for changes. When a change is detected, Nodemon restarts the application, saving you the hassle of manually stopping and starting the Node.js server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870623" y="829559"/>
            <a:ext cx="2752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Nodemon filename.js</a:t>
            </a:r>
            <a:endParaRPr lang="en-IN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59092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REPL Environment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925" y="1643406"/>
            <a:ext cx="7348521" cy="3778250"/>
          </a:xfrm>
        </p:spPr>
      </p:pic>
    </p:spTree>
    <p:extLst>
      <p:ext uri="{BB962C8B-B14F-4D97-AF65-F5344CB8AC3E}">
        <p14:creationId xmlns:p14="http://schemas.microsoft.com/office/powerpoint/2010/main" val="7682801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Module wrapper Function 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92D050"/>
                </a:solidFill>
              </a:rPr>
              <a:t>The module wrapper function in Node.js is an important concept that ensures every file in a Node.js application operates as an isolated module.</a:t>
            </a:r>
          </a:p>
          <a:p>
            <a:endParaRPr lang="en-IN" dirty="0">
              <a:solidFill>
                <a:srgbClr val="92D05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7909" y="3178667"/>
            <a:ext cx="9233019" cy="3118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20858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Module wrapper Function 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925" y="2227868"/>
            <a:ext cx="7842547" cy="3778250"/>
          </a:xfrm>
        </p:spPr>
      </p:pic>
    </p:spTree>
    <p:extLst>
      <p:ext uri="{BB962C8B-B14F-4D97-AF65-F5344CB8AC3E}">
        <p14:creationId xmlns:p14="http://schemas.microsoft.com/office/powerpoint/2010/main" val="71486761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solidFill>
                  <a:srgbClr val="FF0000"/>
                </a:solidFill>
              </a:rPr>
              <a:t>Creating server In node.js with</a:t>
            </a:r>
            <a:br>
              <a:rPr lang="en-AU" dirty="0">
                <a:solidFill>
                  <a:srgbClr val="FF0000"/>
                </a:solidFill>
              </a:rPr>
            </a:br>
            <a:r>
              <a:rPr lang="en-AU" dirty="0">
                <a:solidFill>
                  <a:srgbClr val="FF0000"/>
                </a:solidFill>
              </a:rPr>
              <a:t>HTTP module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localhost refers to the local server or the machine on which your Node.js application is running. </a:t>
            </a:r>
          </a:p>
          <a:p>
            <a:endParaRPr lang="en-US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It is typically associated with the loopback IP address 127.0.0.1. </a:t>
            </a:r>
          </a:p>
          <a:p>
            <a:endParaRPr lang="en-US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When you host a Node.js application, you can configure it to listen for incoming requests on localhost or any other IP address.</a:t>
            </a:r>
            <a:endParaRPr lang="en-IN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884757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Creating server 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5051" y="2143025"/>
            <a:ext cx="8004372" cy="4125799"/>
          </a:xfrm>
        </p:spPr>
      </p:pic>
    </p:spTree>
    <p:extLst>
      <p:ext uri="{BB962C8B-B14F-4D97-AF65-F5344CB8AC3E}">
        <p14:creationId xmlns:p14="http://schemas.microsoft.com/office/powerpoint/2010/main" val="22563030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Node.js Routing Handled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8739" y="1765954"/>
            <a:ext cx="8144758" cy="4333187"/>
          </a:xfrm>
        </p:spPr>
      </p:pic>
    </p:spTree>
    <p:extLst>
      <p:ext uri="{BB962C8B-B14F-4D97-AF65-F5344CB8AC3E}">
        <p14:creationId xmlns:p14="http://schemas.microsoft.com/office/powerpoint/2010/main" val="282808142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JSON in node js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>
                <a:solidFill>
                  <a:srgbClr val="3399FF"/>
                </a:solidFill>
              </a:rPr>
              <a:t>JSON stand for javascript object notation.</a:t>
            </a:r>
          </a:p>
          <a:p>
            <a:r>
              <a:rPr lang="en-AU" dirty="0">
                <a:solidFill>
                  <a:srgbClr val="3399FF"/>
                </a:solidFill>
              </a:rPr>
              <a:t>Format for storing and creating data.</a:t>
            </a:r>
          </a:p>
          <a:p>
            <a:r>
              <a:rPr lang="en-AU" dirty="0">
                <a:solidFill>
                  <a:srgbClr val="3399FF"/>
                </a:solidFill>
              </a:rPr>
              <a:t>Json is used when data is sent from a server to web page.</a:t>
            </a:r>
            <a:endParaRPr lang="en-IN" dirty="0">
              <a:solidFill>
                <a:srgbClr val="3399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984203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255" y="160256"/>
            <a:ext cx="5099901" cy="6553569"/>
          </a:xfrm>
        </p:spPr>
      </p:pic>
      <p:sp>
        <p:nvSpPr>
          <p:cNvPr id="6" name="TextBox 5"/>
          <p:cNvSpPr txBox="1"/>
          <p:nvPr/>
        </p:nvSpPr>
        <p:spPr>
          <a:xfrm>
            <a:off x="6014301" y="3073138"/>
            <a:ext cx="4053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ObjData to Json format </a:t>
            </a:r>
            <a:endParaRPr lang="en-IN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3558618" y="2130458"/>
            <a:ext cx="3190974" cy="7447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2710205" y="2799761"/>
            <a:ext cx="3747156" cy="16214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6674177" y="4336330"/>
            <a:ext cx="23189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Json to object Data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3623621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question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sz="2400" dirty="0"/>
              <a:t>Create a object file </a:t>
            </a:r>
          </a:p>
          <a:p>
            <a:r>
              <a:rPr lang="en-AU" sz="2400" dirty="0"/>
              <a:t>Write data in json format </a:t>
            </a:r>
          </a:p>
          <a:p>
            <a:r>
              <a:rPr lang="en-AU" sz="2400" dirty="0"/>
              <a:t>Using fs method  write or create a json file and transfer the json data into file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418146073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solidFill>
                  <a:srgbClr val="00B0F0"/>
                </a:solidFill>
              </a:rPr>
              <a:t>Events Module </a:t>
            </a:r>
            <a:endParaRPr lang="en-IN" dirty="0">
              <a:solidFill>
                <a:srgbClr val="00B0F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EventEmitter</a:t>
            </a:r>
            <a:r>
              <a:rPr lang="en-US" sz="2000" dirty="0"/>
              <a:t>: This is the core class for managing events. It allows you to register listeners and emit events. </a:t>
            </a:r>
          </a:p>
          <a:p>
            <a:r>
              <a:rPr lang="en-US" sz="20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on(): </a:t>
            </a:r>
            <a:r>
              <a:rPr lang="en-US" sz="2000" dirty="0"/>
              <a:t>Method to register a listener for an event. </a:t>
            </a:r>
          </a:p>
          <a:p>
            <a:r>
              <a:rPr lang="en-US" sz="2000" dirty="0">
                <a:solidFill>
                  <a:schemeClr val="tx2">
                    <a:lumMod val="50000"/>
                  </a:schemeClr>
                </a:solidFill>
              </a:rPr>
              <a:t>emit(): </a:t>
            </a:r>
            <a:r>
              <a:rPr lang="en-US" sz="2000" dirty="0"/>
              <a:t>Method to emit an event, which triggers the listeners. </a:t>
            </a:r>
          </a:p>
          <a:p>
            <a:r>
              <a:rPr lang="en-US" sz="2000" dirty="0">
                <a:solidFill>
                  <a:srgbClr val="92D050"/>
                </a:solidFill>
              </a:rPr>
              <a:t>once(): </a:t>
            </a:r>
            <a:r>
              <a:rPr lang="en-US" sz="2000" dirty="0"/>
              <a:t>Method to register a listener that will be invoked only once. </a:t>
            </a:r>
          </a:p>
          <a:p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removeListener(): </a:t>
            </a:r>
            <a:r>
              <a:rPr lang="en-US" sz="2000" dirty="0"/>
              <a:t>Method to remove a specific listener. </a:t>
            </a:r>
          </a:p>
          <a:p>
            <a:r>
              <a:rPr lang="en-US" sz="2000" dirty="0">
                <a:solidFill>
                  <a:srgbClr val="FFC000"/>
                </a:solidFill>
              </a:rPr>
              <a:t>removeAllListeners(): </a:t>
            </a:r>
            <a:r>
              <a:rPr lang="en-US" sz="2000" dirty="0"/>
              <a:t>Method to remove all listeners for an event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169542709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Example of event module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6742" y="1747102"/>
            <a:ext cx="7382881" cy="3778250"/>
          </a:xfrm>
        </p:spPr>
      </p:pic>
    </p:spTree>
    <p:extLst>
      <p:ext uri="{BB962C8B-B14F-4D97-AF65-F5344CB8AC3E}">
        <p14:creationId xmlns:p14="http://schemas.microsoft.com/office/powerpoint/2010/main" val="34507124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63" y="402152"/>
            <a:ext cx="5656082" cy="3368245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2187018" y="3091992"/>
            <a:ext cx="838986" cy="3676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997723" y="3292819"/>
            <a:ext cx="1442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.editor</a:t>
            </a:r>
            <a:endParaRPr lang="en-IN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0024" y="4065492"/>
            <a:ext cx="7058145" cy="2560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63958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once(eventName, listener)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1459" y="2193570"/>
            <a:ext cx="8830907" cy="3677163"/>
          </a:xfrm>
        </p:spPr>
      </p:pic>
    </p:spTree>
    <p:extLst>
      <p:ext uri="{BB962C8B-B14F-4D97-AF65-F5344CB8AC3E}">
        <p14:creationId xmlns:p14="http://schemas.microsoft.com/office/powerpoint/2010/main" val="50812715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removeListener(eventName, listener)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9213" y="2238843"/>
            <a:ext cx="8915400" cy="3567763"/>
          </a:xfrm>
        </p:spPr>
      </p:pic>
    </p:spTree>
    <p:extLst>
      <p:ext uri="{BB962C8B-B14F-4D97-AF65-F5344CB8AC3E}">
        <p14:creationId xmlns:p14="http://schemas.microsoft.com/office/powerpoint/2010/main" val="205636491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sz="4000" dirty="0">
                <a:solidFill>
                  <a:srgbClr val="92D050"/>
                </a:solidFill>
              </a:rPr>
              <a:t>Streams and buffers in node.js</a:t>
            </a:r>
            <a:endParaRPr lang="en-IN" sz="4000" dirty="0">
              <a:solidFill>
                <a:srgbClr val="92D05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B050"/>
                </a:solidFill>
              </a:rPr>
              <a:t>In Node.js, streams are a way to process data in chunks, rather than all at once, which is more efficient and can help avoid memory issues. Streams are a key feature of Node.js development and can help with input/output (I/O) operations</a:t>
            </a:r>
            <a:endParaRPr lang="en-IN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479824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Types of Streams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1. Readable Streams</a:t>
            </a:r>
          </a:p>
          <a:p>
            <a:pPr marL="0" indent="0">
              <a:buNone/>
            </a:pPr>
            <a:r>
              <a:rPr lang="en-US" dirty="0"/>
              <a:t>Readable streams are used to read data from a source (like a file or a              network request). 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7051195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Example of readable stream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6128" y="1549138"/>
            <a:ext cx="7918515" cy="4568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21134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2. Writable Stream Example </a:t>
            </a:r>
            <a:br>
              <a:rPr lang="en-IN" dirty="0"/>
            </a:b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Writable streams are used to write data to a destination (like a file or HTTP response).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1850024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Example of writable streams</a:t>
            </a:r>
            <a:endParaRPr lang="en-IN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0907" y="1905000"/>
            <a:ext cx="6447933" cy="4278984"/>
          </a:xfrm>
        </p:spPr>
      </p:pic>
    </p:spTree>
    <p:extLst>
      <p:ext uri="{BB962C8B-B14F-4D97-AF65-F5344CB8AC3E}">
        <p14:creationId xmlns:p14="http://schemas.microsoft.com/office/powerpoint/2010/main" val="17772003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Duplex Streams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Purpose: Streams that can both read and write (e.g., TCP sockets).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7520252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Example of duplex stream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925" y="2218440"/>
            <a:ext cx="8911687" cy="4465163"/>
          </a:xfrm>
        </p:spPr>
      </p:pic>
    </p:spTree>
    <p:extLst>
      <p:ext uri="{BB962C8B-B14F-4D97-AF65-F5344CB8AC3E}">
        <p14:creationId xmlns:p14="http://schemas.microsoft.com/office/powerpoint/2010/main" val="281667625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Stream.pipe()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stream.pipe() method in Node.js is used to connect a readable stream to a writable stream, making it easier to pass data from one stream to another.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5042" y="3733014"/>
            <a:ext cx="9724791" cy="176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9068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Node.js - First Application</a:t>
            </a:r>
            <a:br>
              <a:rPr lang="en-IN" b="1" dirty="0"/>
            </a:b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5089" t="33024" r="23732" b="23842"/>
          <a:stretch/>
        </p:blipFill>
        <p:spPr>
          <a:xfrm>
            <a:off x="2111605" y="2177592"/>
            <a:ext cx="8568964" cy="3638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6330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Example of pipe method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9213" y="2183924"/>
            <a:ext cx="8915400" cy="3677602"/>
          </a:xfrm>
        </p:spPr>
      </p:pic>
    </p:spTree>
    <p:extLst>
      <p:ext uri="{BB962C8B-B14F-4D97-AF65-F5344CB8AC3E}">
        <p14:creationId xmlns:p14="http://schemas.microsoft.com/office/powerpoint/2010/main" val="152014347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Express js</a:t>
            </a:r>
            <a:endParaRPr lang="en-IN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Express.js is a node.js framework .</a:t>
            </a:r>
          </a:p>
          <a:p>
            <a:r>
              <a:rPr lang="en-AU" dirty="0"/>
              <a:t>Express.js is a web application framework that provides you with a simple </a:t>
            </a:r>
          </a:p>
          <a:p>
            <a:pPr marL="0" indent="0">
              <a:buNone/>
            </a:pPr>
            <a:r>
              <a:rPr lang="en-AU" dirty="0"/>
              <a:t>     </a:t>
            </a:r>
            <a:r>
              <a:rPr lang="en-AU" dirty="0" err="1"/>
              <a:t>api</a:t>
            </a:r>
            <a:r>
              <a:rPr lang="en-AU" dirty="0"/>
              <a:t> to  build web sites and web pages.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31102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Need of express.js</a:t>
            </a:r>
            <a:endParaRPr lang="en-IN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>
                <a:solidFill>
                  <a:schemeClr val="tx2">
                    <a:lumMod val="50000"/>
                  </a:schemeClr>
                </a:solidFill>
              </a:rPr>
              <a:t>Try to write small REST Api server.</a:t>
            </a:r>
          </a:p>
          <a:p>
            <a:r>
              <a:rPr lang="en-AU" dirty="0">
                <a:solidFill>
                  <a:schemeClr val="tx2">
                    <a:lumMod val="50000"/>
                  </a:schemeClr>
                </a:solidFill>
              </a:rPr>
              <a:t>Take 5-10x time less than node js and provide few lines of code.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9212" y="3538338"/>
            <a:ext cx="7968809" cy="2384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2434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Installation of express.js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925" y="2452800"/>
            <a:ext cx="7182852" cy="971686"/>
          </a:xfrm>
        </p:spPr>
      </p:pic>
      <p:sp>
        <p:nvSpPr>
          <p:cNvPr id="6" name="TextBox 5"/>
          <p:cNvSpPr txBox="1"/>
          <p:nvPr/>
        </p:nvSpPr>
        <p:spPr>
          <a:xfrm>
            <a:off x="2592925" y="1555423"/>
            <a:ext cx="3591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Create a new folder </a:t>
            </a:r>
            <a:endParaRPr lang="en-IN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925" y="3850701"/>
            <a:ext cx="4147240" cy="571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925" y="4754229"/>
            <a:ext cx="5525271" cy="60968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925" y="5782861"/>
            <a:ext cx="6134956" cy="495369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>
            <a:off x="6947555" y="4136491"/>
            <a:ext cx="1780326" cy="2092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8993171" y="4053526"/>
            <a:ext cx="2300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Create a json file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1322872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Require or import express module in node.js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925" y="2188822"/>
            <a:ext cx="6532221" cy="2204069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925" y="4505134"/>
            <a:ext cx="8202170" cy="619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68770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Express JS routing 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2543" y="1822515"/>
            <a:ext cx="6844517" cy="3778250"/>
          </a:xfrm>
        </p:spPr>
      </p:pic>
    </p:spTree>
    <p:extLst>
      <p:ext uri="{BB962C8B-B14F-4D97-AF65-F5344CB8AC3E}">
        <p14:creationId xmlns:p14="http://schemas.microsoft.com/office/powerpoint/2010/main" val="26336121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Create Server using express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9213" y="2500214"/>
            <a:ext cx="8915400" cy="3045021"/>
          </a:xfrm>
        </p:spPr>
      </p:pic>
    </p:spTree>
    <p:extLst>
      <p:ext uri="{BB962C8B-B14F-4D97-AF65-F5344CB8AC3E}">
        <p14:creationId xmlns:p14="http://schemas.microsoft.com/office/powerpoint/2010/main" val="204965537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Router example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925" y="1747100"/>
            <a:ext cx="7286366" cy="4446309"/>
          </a:xfrm>
        </p:spPr>
      </p:pic>
    </p:spTree>
    <p:extLst>
      <p:ext uri="{BB962C8B-B14F-4D97-AF65-F5344CB8AC3E}">
        <p14:creationId xmlns:p14="http://schemas.microsoft.com/office/powerpoint/2010/main" val="368680432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Send Json Data as a Response using express.js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6232" y="2029904"/>
            <a:ext cx="6100641" cy="3522483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3227" y="2496812"/>
            <a:ext cx="3562847" cy="1600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99825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Serve css ,html files</a:t>
            </a:r>
            <a:endParaRPr lang="en-IN" dirty="0"/>
          </a:p>
        </p:txBody>
      </p:sp>
      <p:sp>
        <p:nvSpPr>
          <p:cNvPr id="4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873533" y="2257334"/>
            <a:ext cx="10811229" cy="1508105"/>
          </a:xfrm>
          <a:prstGeom prst="rect">
            <a:avLst/>
          </a:prstGeom>
          <a:solidFill>
            <a:srgbClr val="01040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E6EDF3"/>
                </a:solidFill>
                <a:effectLst/>
                <a:latin typeface="Open Sans"/>
              </a:rPr>
              <a:t>To serve static files such as images, CSS files, and JavaScript files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E6EDF3"/>
                </a:solidFill>
                <a:effectLst/>
                <a:latin typeface="Open Sans"/>
              </a:rPr>
              <a:t>, use the 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E6EDF3"/>
                </a:solidFill>
                <a:effectLst/>
                <a:latin typeface="Arial Unicode MS"/>
              </a:rPr>
              <a:t>express.static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E6EDF3"/>
                </a:solidFill>
                <a:effectLst/>
                <a:latin typeface="Open Sans"/>
              </a:rPr>
              <a:t> built-in middleware function in Express.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791093" y="1517715"/>
            <a:ext cx="6777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Create html , css ,js files  : type nul &gt; filename </a:t>
            </a:r>
            <a:endParaRPr lang="en-IN" dirty="0"/>
          </a:p>
        </p:txBody>
      </p:sp>
      <p:sp>
        <p:nvSpPr>
          <p:cNvPr id="6" name="TextBox 5"/>
          <p:cNvSpPr txBox="1"/>
          <p:nvPr/>
        </p:nvSpPr>
        <p:spPr>
          <a:xfrm>
            <a:off x="1894788" y="4336330"/>
            <a:ext cx="5929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Import path module in js file</a:t>
            </a:r>
            <a:endParaRPr lang="en-IN" dirty="0"/>
          </a:p>
        </p:txBody>
      </p:sp>
      <p:sp>
        <p:nvSpPr>
          <p:cNvPr id="7" name="Rectangle 6"/>
          <p:cNvSpPr/>
          <p:nvPr/>
        </p:nvSpPr>
        <p:spPr>
          <a:xfrm>
            <a:off x="5408612" y="4135726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br>
              <a:rPr lang="en-US" dirty="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6A9955"/>
                </a:solidFill>
                <a:latin typeface="Consolas" panose="020B0609020204030204" pitchFamily="49" charset="0"/>
              </a:rPr>
              <a:t>// Middleware to serve static files from the “directory" directory</a:t>
            </a:r>
            <a:endParaRPr lang="en-US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4FC1FF"/>
                </a:solidFill>
                <a:latin typeface="Consolas" panose="020B0609020204030204" pitchFamily="49" charset="0"/>
              </a:rPr>
              <a:t>Function or var 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. </a:t>
            </a:r>
            <a:r>
              <a:rPr lang="en-US" dirty="0">
                <a:solidFill>
                  <a:srgbClr val="DCDCAA"/>
                </a:solidFill>
                <a:latin typeface="Consolas" panose="020B0609020204030204" pitchFamily="49" charset="0"/>
              </a:rPr>
              <a:t>use</a:t>
            </a:r>
            <a:r>
              <a:rPr lang="en-US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DCDCAA"/>
                </a:solidFill>
                <a:latin typeface="Consolas" panose="020B0609020204030204" pitchFamily="49" charset="0"/>
              </a:rPr>
              <a:t>express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DCDCAA"/>
                </a:solidFill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‘directory name'</a:t>
            </a:r>
            <a:r>
              <a:rPr lang="en-US" dirty="0">
                <a:solidFill>
                  <a:srgbClr val="CCCCCC"/>
                </a:solidFill>
                <a:latin typeface="Consolas" panose="020B0609020204030204" pitchFamily="49" charset="0"/>
              </a:rPr>
              <a:t>));</a:t>
            </a:r>
          </a:p>
        </p:txBody>
      </p:sp>
    </p:spTree>
    <p:extLst>
      <p:ext uri="{BB962C8B-B14F-4D97-AF65-F5344CB8AC3E}">
        <p14:creationId xmlns:p14="http://schemas.microsoft.com/office/powerpoint/2010/main" val="2939847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Node.js Core Modules</a:t>
            </a:r>
            <a:br>
              <a:rPr lang="en-AU" dirty="0"/>
            </a:br>
            <a:r>
              <a:rPr lang="en-AU" dirty="0"/>
              <a:t>Read , Write (sync)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Consider modules to be the same as JavaScript libraries.</a:t>
            </a:r>
          </a:p>
          <a:p>
            <a:pPr marL="0" indent="0">
              <a:buNone/>
            </a:pPr>
            <a:r>
              <a:rPr lang="en-US" sz="28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A set of functions you want to include in your application.</a:t>
            </a:r>
          </a:p>
          <a:p>
            <a:pPr marL="0" indent="0">
              <a:buNone/>
            </a:pPr>
            <a:r>
              <a:rPr lang="en-US" sz="28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Node.js has a set of build in modules.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9755555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28" y="1498860"/>
            <a:ext cx="4590853" cy="3346515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1048" y="867267"/>
            <a:ext cx="6952486" cy="537805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401559" y="188536"/>
            <a:ext cx="2328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linkhtmlcss.js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1490480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Template Engines in Express.js</a:t>
            </a:r>
            <a:br>
              <a:rPr lang="en-AU" dirty="0"/>
            </a:br>
            <a:br>
              <a:rPr lang="en-AU" dirty="0"/>
            </a:b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30993" y="1264555"/>
            <a:ext cx="8915400" cy="3777622"/>
          </a:xfrm>
        </p:spPr>
        <p:txBody>
          <a:bodyPr>
            <a:normAutofit/>
          </a:bodyPr>
          <a:lstStyle/>
          <a:p>
            <a:r>
              <a:rPr lang="en-US" sz="2000" dirty="0"/>
              <a:t>Express.js supports a wide variety of template engines to create dynamic and maintainable HTML views.</a:t>
            </a:r>
          </a:p>
          <a:p>
            <a:r>
              <a:rPr lang="en-US" sz="2000" dirty="0"/>
              <a:t>Render different content for different users or requests.</a:t>
            </a:r>
            <a:endParaRPr lang="en-IN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20" b="16114"/>
          <a:stretch/>
        </p:blipFill>
        <p:spPr>
          <a:xfrm>
            <a:off x="2592925" y="2919001"/>
            <a:ext cx="7625731" cy="2944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39673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Folder Structure</a:t>
            </a:r>
            <a:endParaRPr lang="en-IN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2784" y="1823649"/>
            <a:ext cx="2637627" cy="3907848"/>
          </a:xfrm>
        </p:spPr>
      </p:pic>
    </p:spTree>
    <p:extLst>
      <p:ext uri="{BB962C8B-B14F-4D97-AF65-F5344CB8AC3E}">
        <p14:creationId xmlns:p14="http://schemas.microsoft.com/office/powerpoint/2010/main" val="127180110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1.EJS (Embedded JavaScript Templates)</a:t>
            </a:r>
            <a:br>
              <a:rPr lang="en-US" sz="2400" dirty="0"/>
            </a:br>
            <a:r>
              <a:rPr lang="en-US" sz="2400" dirty="0"/>
              <a:t> Description : EJS allows you to embed JavaScript code within HTML. It's easy to learn and widely used.</a:t>
            </a:r>
            <a:endParaRPr lang="en-IN" sz="24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925" y="2711972"/>
            <a:ext cx="8459381" cy="1614931"/>
          </a:xfrm>
        </p:spPr>
      </p:pic>
    </p:spTree>
    <p:extLst>
      <p:ext uri="{BB962C8B-B14F-4D97-AF65-F5344CB8AC3E}">
        <p14:creationId xmlns:p14="http://schemas.microsoft.com/office/powerpoint/2010/main" val="186778050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Ejs Example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608" y="1709393"/>
            <a:ext cx="6117807" cy="377825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1362" y="2003474"/>
            <a:ext cx="4473250" cy="2353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74800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2200" b="1" dirty="0"/>
              <a:t>2.Pug ()</a:t>
            </a:r>
            <a:br>
              <a:rPr lang="en-US" sz="2200" b="1" dirty="0"/>
            </a:br>
            <a:r>
              <a:rPr lang="en-US" sz="2200" b="1" dirty="0"/>
              <a:t>Description </a:t>
            </a:r>
            <a:r>
              <a:rPr lang="en-US" sz="2200" dirty="0"/>
              <a:t>: Pug is a minimal and elegant template engine. It uses indentation-based syntax instead of closing tags.</a:t>
            </a:r>
            <a:br>
              <a:rPr lang="en-US" dirty="0"/>
            </a:b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925" y="2202827"/>
            <a:ext cx="7672865" cy="1483054"/>
          </a:xfrm>
        </p:spPr>
      </p:pic>
    </p:spTree>
    <p:extLst>
      <p:ext uri="{BB962C8B-B14F-4D97-AF65-F5344CB8AC3E}">
        <p14:creationId xmlns:p14="http://schemas.microsoft.com/office/powerpoint/2010/main" val="395952045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Pug example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99" y="2067613"/>
            <a:ext cx="6281256" cy="377825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9623" y="2067613"/>
            <a:ext cx="5347833" cy="2343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22253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3.Mustache template engine : 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925" y="1905000"/>
            <a:ext cx="7906853" cy="1638529"/>
          </a:xfrm>
        </p:spPr>
      </p:pic>
    </p:spTree>
    <p:extLst>
      <p:ext uri="{BB962C8B-B14F-4D97-AF65-F5344CB8AC3E}">
        <p14:creationId xmlns:p14="http://schemas.microsoft.com/office/powerpoint/2010/main" val="145286092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Mustache  :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55423"/>
            <a:ext cx="7713740" cy="530257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2849" y="1905000"/>
            <a:ext cx="3959258" cy="2076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63300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Handlebars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296260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8739" y="624110"/>
            <a:ext cx="9345874" cy="1280890"/>
          </a:xfrm>
        </p:spPr>
        <p:txBody>
          <a:bodyPr/>
          <a:lstStyle/>
          <a:p>
            <a:r>
              <a:rPr lang="en-AU" dirty="0"/>
              <a:t>write file in node.js (sync method)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8739" y="1827131"/>
            <a:ext cx="8376003" cy="2792001"/>
          </a:xfrm>
        </p:spPr>
      </p:pic>
    </p:spTree>
    <p:extLst>
      <p:ext uri="{BB962C8B-B14F-4D97-AF65-F5344CB8AC3E}">
        <p14:creationId xmlns:p14="http://schemas.microsoft.com/office/powerpoint/2010/main" val="336812798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Views directory </a:t>
            </a:r>
            <a:endParaRPr lang="en-IN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views, the directory where the template files are located. Eg: app.set('views', './views'). This defaults to the views directory in the application root directory.</a:t>
            </a:r>
          </a:p>
          <a:p>
            <a:endParaRPr lang="en-US" dirty="0"/>
          </a:p>
          <a:p>
            <a:r>
              <a:rPr lang="en-US" dirty="0"/>
              <a:t>Const templatePath  = path.join(__dirname, ”__new folder”)</a:t>
            </a:r>
          </a:p>
          <a:p>
            <a:r>
              <a:rPr lang="en-US" dirty="0"/>
              <a:t>app.set( “views” , templatePath)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9232306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solidFill>
                  <a:schemeClr val="accent3">
                    <a:lumMod val="75000"/>
                  </a:schemeClr>
                </a:solidFill>
              </a:rPr>
              <a:t>Partials in express.js</a:t>
            </a:r>
            <a:endParaRPr lang="en-IN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Partials are typically small chunks of HTML or layout, such as a header, footer, or navigation bar. </a:t>
            </a:r>
          </a:p>
          <a:p>
            <a:r>
              <a:rPr lang="en-US" dirty="0"/>
              <a:t>They are stored as separate files and included in main templates when needed.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0121" y="3610441"/>
            <a:ext cx="5572903" cy="3162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33908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7397" y="348792"/>
            <a:ext cx="8474697" cy="6231118"/>
          </a:xfrm>
        </p:spPr>
      </p:pic>
    </p:spTree>
    <p:extLst>
      <p:ext uri="{BB962C8B-B14F-4D97-AF65-F5344CB8AC3E}">
        <p14:creationId xmlns:p14="http://schemas.microsoft.com/office/powerpoint/2010/main" val="45231132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Header partial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2272" y="1539981"/>
            <a:ext cx="8170924" cy="3778250"/>
          </a:xfrm>
        </p:spPr>
      </p:pic>
      <p:sp>
        <p:nvSpPr>
          <p:cNvPr id="5" name="Rectangle 4"/>
          <p:cNvSpPr/>
          <p:nvPr/>
        </p:nvSpPr>
        <p:spPr>
          <a:xfrm>
            <a:off x="1632272" y="5318231"/>
            <a:ext cx="33586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/>
              <a:t>Static vs. Dynamic Content -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632272" y="5687563"/>
            <a:ext cx="81709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HTML in your header.hbs like &lt;header&gt; or &lt;nav&gt; doesn't need to change dynamically. It's part of the structure that remains the same across all pages, so you can write it as plain HTML.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9691523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Footer Partials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2157" y="1264555"/>
            <a:ext cx="7352353" cy="4128155"/>
          </a:xfrm>
        </p:spPr>
      </p:pic>
      <p:sp>
        <p:nvSpPr>
          <p:cNvPr id="6" name="TextBox 5"/>
          <p:cNvSpPr txBox="1"/>
          <p:nvPr/>
        </p:nvSpPr>
        <p:spPr>
          <a:xfrm>
            <a:off x="1461708" y="5712643"/>
            <a:ext cx="9963579" cy="6410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 {{}} when you want to insert dynamic data (like variables, expressions, or helpers) into your template.</a:t>
            </a:r>
            <a:endParaRPr lang="en-IN" dirty="0"/>
          </a:p>
        </p:txBody>
      </p:sp>
      <p:sp>
        <p:nvSpPr>
          <p:cNvPr id="7" name="TextBox 6"/>
          <p:cNvSpPr txBox="1"/>
          <p:nvPr/>
        </p:nvSpPr>
        <p:spPr>
          <a:xfrm>
            <a:off x="5948313" y="2253006"/>
            <a:ext cx="296001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&amp;copy; is an HTML entity used to display the copyright symbol (©) in HTML. It is a special code that tells the browser to render the copyright symbol in the text.</a:t>
            </a:r>
            <a:endParaRPr lang="en-IN" sz="1100" dirty="0"/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3459637" y="2507530"/>
            <a:ext cx="2488676" cy="1979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915298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Partial.js  or app.js file 1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5341" y="2225674"/>
            <a:ext cx="7727075" cy="3778250"/>
          </a:xfrm>
        </p:spPr>
      </p:pic>
      <p:sp>
        <p:nvSpPr>
          <p:cNvPr id="7" name="Right Brace 6"/>
          <p:cNvSpPr/>
          <p:nvPr/>
        </p:nvSpPr>
        <p:spPr>
          <a:xfrm>
            <a:off x="7692367" y="3879129"/>
            <a:ext cx="310896" cy="933253"/>
          </a:xfrm>
          <a:prstGeom prst="rightBrace">
            <a:avLst>
              <a:gd name="adj1" fmla="val 14705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" name="Rectangle 7"/>
          <p:cNvSpPr/>
          <p:nvPr/>
        </p:nvSpPr>
        <p:spPr>
          <a:xfrm>
            <a:off x="6096000" y="4812382"/>
            <a:ext cx="6096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IN" sz="1400" dirty="0"/>
              <a:t>In Node.js ES Modules (since type: "module" is set in package.json), __dirname is not natively available. The code above manually creates __filename and __dirname using fileURLToPath and path.dirname to mimic the behavior of JS.</a:t>
            </a:r>
          </a:p>
        </p:txBody>
      </p:sp>
    </p:spTree>
    <p:extLst>
      <p:ext uri="{BB962C8B-B14F-4D97-AF65-F5344CB8AC3E}">
        <p14:creationId xmlns:p14="http://schemas.microsoft.com/office/powerpoint/2010/main" val="201394409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Partial.js  or app.js file 2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5997" y="1681113"/>
            <a:ext cx="9172280" cy="4568857"/>
          </a:xfrm>
        </p:spPr>
      </p:pic>
    </p:spTree>
    <p:extLst>
      <p:ext uri="{BB962C8B-B14F-4D97-AF65-F5344CB8AC3E}">
        <p14:creationId xmlns:p14="http://schemas.microsoft.com/office/powerpoint/2010/main" val="375101905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Partial.js  or app.js file 3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4178" y="2725395"/>
            <a:ext cx="8915400" cy="2368417"/>
          </a:xfrm>
        </p:spPr>
      </p:pic>
      <p:sp>
        <p:nvSpPr>
          <p:cNvPr id="5" name="TextBox 4"/>
          <p:cNvSpPr txBox="1"/>
          <p:nvPr/>
        </p:nvSpPr>
        <p:spPr>
          <a:xfrm>
            <a:off x="10105534" y="3724937"/>
            <a:ext cx="1970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00B050"/>
                </a:solidFill>
              </a:rPr>
              <a:t>Handlebars!' });</a:t>
            </a:r>
          </a:p>
        </p:txBody>
      </p:sp>
    </p:spTree>
    <p:extLst>
      <p:ext uri="{BB962C8B-B14F-4D97-AF65-F5344CB8AC3E}">
        <p14:creationId xmlns:p14="http://schemas.microsoft.com/office/powerpoint/2010/main" val="206350192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3622" y="3536993"/>
            <a:ext cx="8911687" cy="1280890"/>
          </a:xfrm>
        </p:spPr>
        <p:txBody>
          <a:bodyPr/>
          <a:lstStyle/>
          <a:p>
            <a:r>
              <a:rPr lang="en-AU" dirty="0"/>
              <a:t>Git SSH Setup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19909" y="4452593"/>
            <a:ext cx="8915400" cy="3777622"/>
          </a:xfrm>
        </p:spPr>
        <p:txBody>
          <a:bodyPr/>
          <a:lstStyle/>
          <a:p>
            <a:r>
              <a:rPr lang="en-US" dirty="0"/>
              <a:t>Git SSH (Secure Shell) is a method used to securely authenticate and interact with Git repositories over the network. Instead of using HTTPS and typing your username and password each time, SSH allows secure, password-less authentication using an SSH key pair.</a:t>
            </a:r>
          </a:p>
          <a:p>
            <a:r>
              <a:rPr lang="en-US" dirty="0"/>
              <a:t>To collaborate</a:t>
            </a:r>
          </a:p>
          <a:p>
            <a:r>
              <a:rPr lang="en-US" dirty="0"/>
              <a:t>Track the history of code</a:t>
            </a:r>
            <a:endParaRPr lang="en-IN" dirty="0"/>
          </a:p>
        </p:txBody>
      </p:sp>
      <p:pic>
        <p:nvPicPr>
          <p:cNvPr id="1026" name="Picture 2" descr="Day 15: Introduction to Git and Github. Git commands in brief with simple example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9451" y="514538"/>
            <a:ext cx="3087115" cy="2320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580907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99398" y="3080378"/>
            <a:ext cx="8915400" cy="3777622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92D050"/>
                </a:solidFill>
              </a:rPr>
              <a:t>GitHub is a popular platform for hosting and collaborating on software development projects. It is based on Git, a distributed version control system that allows multiple people to work on the same codebase simultaneously.</a:t>
            </a:r>
            <a:endParaRPr lang="en-IN" sz="2400" dirty="0">
              <a:solidFill>
                <a:srgbClr val="92D05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5037" y="452486"/>
            <a:ext cx="2686468" cy="2265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7980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Read File in node.js (sync method)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9248" y="1621410"/>
            <a:ext cx="8144759" cy="4685122"/>
          </a:xfrm>
        </p:spPr>
      </p:pic>
    </p:spTree>
    <p:extLst>
      <p:ext uri="{BB962C8B-B14F-4D97-AF65-F5344CB8AC3E}">
        <p14:creationId xmlns:p14="http://schemas.microsoft.com/office/powerpoint/2010/main" val="298187004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16016" y="125027"/>
            <a:ext cx="8911687" cy="1280890"/>
          </a:xfrm>
        </p:spPr>
        <p:txBody>
          <a:bodyPr/>
          <a:lstStyle/>
          <a:p>
            <a:r>
              <a:rPr lang="en-AU" dirty="0"/>
              <a:t>Git – Installation 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925" y="2590800"/>
            <a:ext cx="6409673" cy="42672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892" y="1405917"/>
            <a:ext cx="4549264" cy="110627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047892" y="916199"/>
            <a:ext cx="3223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Terminal – go to Git Bash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3896998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Git status  -  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6070" y="1625901"/>
            <a:ext cx="8242779" cy="235221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6070" y="4339319"/>
            <a:ext cx="7744906" cy="781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48125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Git init 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92925" y="1264555"/>
            <a:ext cx="8915400" cy="3777622"/>
          </a:xfrm>
        </p:spPr>
        <p:txBody>
          <a:bodyPr/>
          <a:lstStyle/>
          <a:p>
            <a:r>
              <a:rPr lang="en-US" dirty="0"/>
              <a:t>The git init command is used to initialize a new Git repository in a directory. It sets up the necessary files and structure for Git to track changes in that directory.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135" y="2545445"/>
            <a:ext cx="10650436" cy="3644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56003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739" y="656932"/>
            <a:ext cx="8915400" cy="2960864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5986" y="4622124"/>
            <a:ext cx="7744906" cy="781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412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Creating new files using Git and add file to Github 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925" y="2693403"/>
            <a:ext cx="8497486" cy="2734057"/>
          </a:xfrm>
        </p:spPr>
      </p:pic>
    </p:spTree>
    <p:extLst>
      <p:ext uri="{BB962C8B-B14F-4D97-AF65-F5344CB8AC3E}">
        <p14:creationId xmlns:p14="http://schemas.microsoft.com/office/powerpoint/2010/main" val="65880212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786" y="681872"/>
            <a:ext cx="7654565" cy="5275868"/>
          </a:xfrm>
        </p:spPr>
      </p:pic>
    </p:spTree>
    <p:extLst>
      <p:ext uri="{BB962C8B-B14F-4D97-AF65-F5344CB8AC3E}">
        <p14:creationId xmlns:p14="http://schemas.microsoft.com/office/powerpoint/2010/main" val="135609547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C0BCB593-0A1C-4F81-A965-20BAEDD89E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10837"/>
            <a:ext cx="5656937" cy="3778250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3C81B33-5B62-4755-8161-4541CF3AAB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975801"/>
            <a:ext cx="5656937" cy="277136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7DD3E54-9469-479E-9155-8CE1BFAA08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1149" y="110837"/>
            <a:ext cx="4996815" cy="203199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98A3924-E9D5-462D-8B1D-DB75D4A0C5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1149" y="2299855"/>
            <a:ext cx="5473728" cy="185600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24BB52E-F0CF-489B-B1A1-DE6B9262C2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12138" y="4318572"/>
            <a:ext cx="2466439" cy="2428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0762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What Is MongoDB? - GTech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40" r="4485" b="23352"/>
          <a:stretch/>
        </p:blipFill>
        <p:spPr bwMode="auto">
          <a:xfrm>
            <a:off x="187343" y="0"/>
            <a:ext cx="4658036" cy="1385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2944305" y="2128808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latin typeface="Verdana" panose="020B0604030504040204" pitchFamily="34" charset="0"/>
              </a:rPr>
              <a:t>MongoDB is a document database. It stores data in a type of JSON format </a:t>
            </a:r>
            <a:endParaRPr lang="en-IN" dirty="0"/>
          </a:p>
        </p:txBody>
      </p:sp>
      <p:sp>
        <p:nvSpPr>
          <p:cNvPr id="3" name="Rectangle 2"/>
          <p:cNvSpPr/>
          <p:nvPr/>
        </p:nvSpPr>
        <p:spPr>
          <a:xfrm>
            <a:off x="2944305" y="2957892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latin typeface="Verdana" panose="020B0604030504040204" pitchFamily="34" charset="0"/>
              </a:rPr>
              <a:t>A record in MongoDB is a document, which is a data structure composed of key value pairs similar to the structure of JSON objects.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5432" y="4620418"/>
            <a:ext cx="7051249" cy="1674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85892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Installation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925" y="1905000"/>
            <a:ext cx="8071309" cy="3778250"/>
          </a:xfrm>
        </p:spPr>
      </p:pic>
    </p:spTree>
    <p:extLst>
      <p:ext uri="{BB962C8B-B14F-4D97-AF65-F5344CB8AC3E}">
        <p14:creationId xmlns:p14="http://schemas.microsoft.com/office/powerpoint/2010/main" val="407731746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F078292-7B7D-4C7D-975D-A3ACF19DDA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8585" y="929897"/>
            <a:ext cx="4276067" cy="485871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D8BD244-046E-4EAE-8083-B6B1E2A0717E}"/>
              </a:ext>
            </a:extLst>
          </p:cNvPr>
          <p:cNvSpPr txBox="1"/>
          <p:nvPr/>
        </p:nvSpPr>
        <p:spPr>
          <a:xfrm>
            <a:off x="6765009" y="1193370"/>
            <a:ext cx="50593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Change path</a:t>
            </a:r>
          </a:p>
          <a:p>
            <a:r>
              <a:rPr lang="en-IN" dirty="0"/>
              <a:t>C:\Program Files\MongoDB\Server\8.0\bin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AB3BCF1-D7BA-4F04-91EA-0D2DFD3C33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5009" y="2482228"/>
            <a:ext cx="5287504" cy="280794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15D32DF-C1BB-444C-9379-3EEA485BB34C}"/>
              </a:ext>
            </a:extLst>
          </p:cNvPr>
          <p:cNvSpPr txBox="1"/>
          <p:nvPr/>
        </p:nvSpPr>
        <p:spPr>
          <a:xfrm>
            <a:off x="6927742" y="5571641"/>
            <a:ext cx="22395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Download shell </a:t>
            </a:r>
            <a:r>
              <a:rPr lang="en-AU" dirty="0" err="1"/>
              <a:t>msi</a:t>
            </a:r>
            <a:endParaRPr lang="en-AU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69643804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2C333A"/>
      </a:dk2>
      <a:lt2>
        <a:srgbClr val="D6ECED"/>
      </a:lt2>
      <a:accent1>
        <a:srgbClr val="DE32DE"/>
      </a:accent1>
      <a:accent2>
        <a:srgbClr val="F42B8A"/>
      </a:accent2>
      <a:accent3>
        <a:srgbClr val="349FE7"/>
      </a:accent3>
      <a:accent4>
        <a:srgbClr val="565FF8"/>
      </a:accent4>
      <a:accent5>
        <a:srgbClr val="876BE7"/>
      </a:accent5>
      <a:accent6>
        <a:srgbClr val="F268C2"/>
      </a:accent6>
      <a:hlink>
        <a:srgbClr val="F55CF9"/>
      </a:hlink>
      <a:folHlink>
        <a:srgbClr val="E8A0EE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F20B7C8E-B819-43F3-AAF9-EE50B1A8363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5125</TotalTime>
  <Words>2560</Words>
  <Application>Microsoft Office PowerPoint</Application>
  <PresentationFormat>Widescreen</PresentationFormat>
  <Paragraphs>290</Paragraphs>
  <Slides>148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148</vt:i4>
      </vt:variant>
    </vt:vector>
  </HeadingPairs>
  <TitlesOfParts>
    <vt:vector size="158" baseType="lpstr">
      <vt:lpstr>Arial</vt:lpstr>
      <vt:lpstr>Arial Unicode MS</vt:lpstr>
      <vt:lpstr>Calibri</vt:lpstr>
      <vt:lpstr>Century Gothic</vt:lpstr>
      <vt:lpstr>Consolas</vt:lpstr>
      <vt:lpstr>Open Sans</vt:lpstr>
      <vt:lpstr>Verdana</vt:lpstr>
      <vt:lpstr>Wingdings</vt:lpstr>
      <vt:lpstr>Wingdings 3</vt:lpstr>
      <vt:lpstr>Wisp</vt:lpstr>
      <vt:lpstr>Node.js</vt:lpstr>
      <vt:lpstr>Node.js Introduction</vt:lpstr>
      <vt:lpstr>Node Js REPL</vt:lpstr>
      <vt:lpstr>REPL Environment</vt:lpstr>
      <vt:lpstr>PowerPoint Presentation</vt:lpstr>
      <vt:lpstr>Node.js - First Application </vt:lpstr>
      <vt:lpstr>Node.js Core Modules Read , Write (sync)</vt:lpstr>
      <vt:lpstr>write file in node.js (sync method)</vt:lpstr>
      <vt:lpstr>Read File in node.js (sync method)</vt:lpstr>
      <vt:lpstr>Rename a file in node.js(sync Method)</vt:lpstr>
      <vt:lpstr>Delete a file in node.js using sync method</vt:lpstr>
      <vt:lpstr>Node.js Modules(Asyn)</vt:lpstr>
      <vt:lpstr>Creating file using async method</vt:lpstr>
      <vt:lpstr>Append and read using async method</vt:lpstr>
      <vt:lpstr>Convert Buffer data into String</vt:lpstr>
      <vt:lpstr>Os module In node js </vt:lpstr>
      <vt:lpstr>Commonly used methods in os  module</vt:lpstr>
      <vt:lpstr>PowerPoint Presentation</vt:lpstr>
      <vt:lpstr>Os module</vt:lpstr>
      <vt:lpstr>Os module</vt:lpstr>
      <vt:lpstr>Os module</vt:lpstr>
      <vt:lpstr>Create and Export Own module node.js</vt:lpstr>
      <vt:lpstr>Example of import export module </vt:lpstr>
      <vt:lpstr>Import export multiple functions</vt:lpstr>
      <vt:lpstr>Path Module in node.js</vt:lpstr>
      <vt:lpstr>Path module</vt:lpstr>
      <vt:lpstr>Path module example</vt:lpstr>
      <vt:lpstr>Path module example</vt:lpstr>
      <vt:lpstr>Path module example</vt:lpstr>
      <vt:lpstr>NPM Module</vt:lpstr>
      <vt:lpstr>Npm module</vt:lpstr>
      <vt:lpstr>NPM dependecies or packages Chalk</vt:lpstr>
      <vt:lpstr>How to use chalk?</vt:lpstr>
      <vt:lpstr>PowerPoint Presentation</vt:lpstr>
      <vt:lpstr>Validator In npm </vt:lpstr>
      <vt:lpstr>Import validator module</vt:lpstr>
      <vt:lpstr>Common Validation Methods </vt:lpstr>
      <vt:lpstr>Common Validation Methods </vt:lpstr>
      <vt:lpstr>Import Global Modules in npm(nodemon) </vt:lpstr>
      <vt:lpstr>Module wrapper Function </vt:lpstr>
      <vt:lpstr>Module wrapper Function </vt:lpstr>
      <vt:lpstr>Creating server In node.js with HTTP module</vt:lpstr>
      <vt:lpstr>Creating server </vt:lpstr>
      <vt:lpstr>Node.js Routing Handled</vt:lpstr>
      <vt:lpstr>JSON in node js</vt:lpstr>
      <vt:lpstr>PowerPoint Presentation</vt:lpstr>
      <vt:lpstr>question</vt:lpstr>
      <vt:lpstr>Events Module </vt:lpstr>
      <vt:lpstr>Example of event module</vt:lpstr>
      <vt:lpstr>once(eventName, listener)</vt:lpstr>
      <vt:lpstr>removeListener(eventName, listener)</vt:lpstr>
      <vt:lpstr>Streams and buffers in node.js</vt:lpstr>
      <vt:lpstr>Types of Streams</vt:lpstr>
      <vt:lpstr>Example of readable stream</vt:lpstr>
      <vt:lpstr>2. Writable Stream Example  </vt:lpstr>
      <vt:lpstr>Example of writable streams</vt:lpstr>
      <vt:lpstr>Duplex Streams</vt:lpstr>
      <vt:lpstr>Example of duplex stream</vt:lpstr>
      <vt:lpstr>Stream.pipe()</vt:lpstr>
      <vt:lpstr>Example of pipe method</vt:lpstr>
      <vt:lpstr>Express js</vt:lpstr>
      <vt:lpstr>Need of express.js</vt:lpstr>
      <vt:lpstr>Installation of express.js</vt:lpstr>
      <vt:lpstr>Require or import express module in node.js</vt:lpstr>
      <vt:lpstr>Express JS routing </vt:lpstr>
      <vt:lpstr>Create Server using express</vt:lpstr>
      <vt:lpstr>Router example</vt:lpstr>
      <vt:lpstr>Send Json Data as a Response using express.js</vt:lpstr>
      <vt:lpstr>Serve css ,html files</vt:lpstr>
      <vt:lpstr>PowerPoint Presentation</vt:lpstr>
      <vt:lpstr>Template Engines in Express.js  </vt:lpstr>
      <vt:lpstr>Folder Structure</vt:lpstr>
      <vt:lpstr>1.EJS (Embedded JavaScript Templates)  Description : EJS allows you to embed JavaScript code within HTML. It's easy to learn and widely used.</vt:lpstr>
      <vt:lpstr>Ejs Example</vt:lpstr>
      <vt:lpstr>2.Pug () Description : Pug is a minimal and elegant template engine. It uses indentation-based syntax instead of closing tags. </vt:lpstr>
      <vt:lpstr>Pug example</vt:lpstr>
      <vt:lpstr>3.Mustache template engine : </vt:lpstr>
      <vt:lpstr>Mustache  :</vt:lpstr>
      <vt:lpstr>Handlebars</vt:lpstr>
      <vt:lpstr>Views directory </vt:lpstr>
      <vt:lpstr>Partials in express.js</vt:lpstr>
      <vt:lpstr>PowerPoint Presentation</vt:lpstr>
      <vt:lpstr>Header partial</vt:lpstr>
      <vt:lpstr>Footer Partials</vt:lpstr>
      <vt:lpstr>Partial.js  or app.js file 1</vt:lpstr>
      <vt:lpstr>Partial.js  or app.js file 2</vt:lpstr>
      <vt:lpstr>Partial.js  or app.js file 3</vt:lpstr>
      <vt:lpstr>Git SSH Setup</vt:lpstr>
      <vt:lpstr>PowerPoint Presentation</vt:lpstr>
      <vt:lpstr>Git – Installation </vt:lpstr>
      <vt:lpstr>Git status  -  </vt:lpstr>
      <vt:lpstr>Git init </vt:lpstr>
      <vt:lpstr>PowerPoint Presentation</vt:lpstr>
      <vt:lpstr>Creating new files using Git and add file to Github </vt:lpstr>
      <vt:lpstr>PowerPoint Presentation</vt:lpstr>
      <vt:lpstr>PowerPoint Presentation</vt:lpstr>
      <vt:lpstr>PowerPoint Presentation</vt:lpstr>
      <vt:lpstr>Installation</vt:lpstr>
      <vt:lpstr>PowerPoint Presentation</vt:lpstr>
      <vt:lpstr>Add new connection in mongodb</vt:lpstr>
      <vt:lpstr>Create Database </vt:lpstr>
      <vt:lpstr>Insertion of data</vt:lpstr>
      <vt:lpstr>Showing collection or data</vt:lpstr>
      <vt:lpstr>CRUD Operation</vt:lpstr>
      <vt:lpstr>CRUD Operation</vt:lpstr>
      <vt:lpstr>CRUD Operation MongoDB</vt:lpstr>
      <vt:lpstr>MongoDB Crud operation</vt:lpstr>
      <vt:lpstr>MongoDb GUI Application</vt:lpstr>
      <vt:lpstr>PowerPoint Presentation</vt:lpstr>
      <vt:lpstr>Mongoose</vt:lpstr>
      <vt:lpstr>Mongoose connection with database</vt:lpstr>
      <vt:lpstr>CRUD operations using mongoose </vt:lpstr>
      <vt:lpstr>CRUD operations using mongoose </vt:lpstr>
      <vt:lpstr>CRUD operations using mongoose </vt:lpstr>
      <vt:lpstr>CRUD operations using mongoose </vt:lpstr>
      <vt:lpstr>CRUD operations using mongoose </vt:lpstr>
      <vt:lpstr>Find Active users in Mongoose</vt:lpstr>
      <vt:lpstr>Bulk operations in mongoose</vt:lpstr>
      <vt:lpstr>Bulk operations in mongoose</vt:lpstr>
      <vt:lpstr>Mongodb Query operators</vt:lpstr>
      <vt:lpstr>PowerPoint Presentation</vt:lpstr>
      <vt:lpstr>Mongodb Query operators</vt:lpstr>
      <vt:lpstr>Mongodb Query operators</vt:lpstr>
      <vt:lpstr>Mongodb Query operators</vt:lpstr>
      <vt:lpstr>Mongodb Query operators</vt:lpstr>
      <vt:lpstr>Mongodb Logical Operators</vt:lpstr>
      <vt:lpstr>Validators in mongodb</vt:lpstr>
      <vt:lpstr>Example  - Require , min , max validation</vt:lpstr>
      <vt:lpstr>Example - minlength and maxlength: String Length Validation </vt:lpstr>
      <vt:lpstr>Example - enum: Restricting Values</vt:lpstr>
      <vt:lpstr>Example – Match </vt:lpstr>
      <vt:lpstr>Validators in mongodb</vt:lpstr>
      <vt:lpstr>MongoDB Aggregation Pipelines</vt:lpstr>
      <vt:lpstr>MongoDB  Aggrigation example</vt:lpstr>
      <vt:lpstr>MongoDB  Aggrigation example</vt:lpstr>
      <vt:lpstr>POSTMAN </vt:lpstr>
      <vt:lpstr>Creating Own restfull Api</vt:lpstr>
      <vt:lpstr>Creating Own restfull Api</vt:lpstr>
      <vt:lpstr>Creating Own restfull Api</vt:lpstr>
      <vt:lpstr>Creating Own restfull Api</vt:lpstr>
      <vt:lpstr>Creating Own restfull Api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JWT Auth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Node.js</dc:title>
  <dc:creator>ravi patidar</dc:creator>
  <cp:lastModifiedBy>ravi patidar</cp:lastModifiedBy>
  <cp:revision>247</cp:revision>
  <dcterms:created xsi:type="dcterms:W3CDTF">2024-11-18T04:54:48Z</dcterms:created>
  <dcterms:modified xsi:type="dcterms:W3CDTF">2025-06-19T13:44:26Z</dcterms:modified>
</cp:coreProperties>
</file>